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4" r:id="rId3"/>
    <p:sldId id="275" r:id="rId4"/>
    <p:sldId id="279" r:id="rId5"/>
    <p:sldId id="269" r:id="rId6"/>
    <p:sldId id="272" r:id="rId7"/>
    <p:sldId id="270" r:id="rId8"/>
    <p:sldId id="280" r:id="rId9"/>
    <p:sldId id="261" r:id="rId10"/>
    <p:sldId id="266" r:id="rId11"/>
    <p:sldId id="264" r:id="rId12"/>
    <p:sldId id="276" r:id="rId13"/>
    <p:sldId id="278" r:id="rId14"/>
    <p:sldId id="25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Linsenbigler" initials="ML" lastIdx="18" clrIdx="0">
    <p:extLst/>
  </p:cmAuthor>
  <p:cmAuthor id="2" name="Stacy T. Givens" initials="STG" lastIdx="3" clrIdx="1"/>
  <p:cmAuthor id="3" name="Lysa J. Holland" initials="LJH" lastIdx="1" clrIdx="2">
    <p:extLst>
      <p:ext uri="{19B8F6BF-5375-455C-9EA6-DF929625EA0E}">
        <p15:presenceInfo xmlns:p15="http://schemas.microsoft.com/office/powerpoint/2012/main" userId="S-1-5-21-406520449-234226262-1537874043-80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878C920-A0E2-432A-8C1F-05F0BDEBE159}" type="datetimeFigureOut">
              <a:rPr lang="en-US" smtClean="0"/>
              <a:t>8/15/2019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A44230C-E9B7-49B6-9F1E-7C81783C71DF}" type="slidenum">
              <a:rPr lang="en-US" smtClean="0"/>
              <a:t>‹#›</a:t>
            </a:fld>
            <a:endParaRPr lang="en-US"/>
          </a:p>
        </p:txBody>
      </p:sp>
    </p:spTree>
    <p:extLst>
      <p:ext uri="{BB962C8B-B14F-4D97-AF65-F5344CB8AC3E}">
        <p14:creationId xmlns:p14="http://schemas.microsoft.com/office/powerpoint/2010/main" val="3332459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A3DF7F1-CC21-4941-A759-D8D75FED3927}" type="datetimeFigureOut">
              <a:rPr lang="en-US" smtClean="0"/>
              <a:t>8/15/2019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3219CAF-08E8-4517-BAEE-E4BAF3C89B5B}" type="slidenum">
              <a:rPr lang="en-US" smtClean="0"/>
              <a:t>‹#›</a:t>
            </a:fld>
            <a:endParaRPr lang="en-US" dirty="0"/>
          </a:p>
        </p:txBody>
      </p:sp>
    </p:spTree>
    <p:extLst>
      <p:ext uri="{BB962C8B-B14F-4D97-AF65-F5344CB8AC3E}">
        <p14:creationId xmlns:p14="http://schemas.microsoft.com/office/powerpoint/2010/main" val="731834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19CAF-08E8-4517-BAEE-E4BAF3C89B5B}" type="slidenum">
              <a:rPr lang="en-US" smtClean="0"/>
              <a:t>1</a:t>
            </a:fld>
            <a:endParaRPr lang="en-US" dirty="0"/>
          </a:p>
        </p:txBody>
      </p:sp>
    </p:spTree>
    <p:extLst>
      <p:ext uri="{BB962C8B-B14F-4D97-AF65-F5344CB8AC3E}">
        <p14:creationId xmlns:p14="http://schemas.microsoft.com/office/powerpoint/2010/main" val="3791520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HSHELP@PSU.EDU"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1552257"/>
          </a:xfrm>
        </p:spPr>
        <p:txBody>
          <a:bodyPr anchor="b"/>
          <a:lstStyle>
            <a:lvl1pPr algn="ctr">
              <a:defRPr sz="6000" b="1">
                <a:latin typeface="Times New Roman" panose="02020603050405020304" pitchFamily="18" charset="0"/>
                <a:cs typeface="Times New Roman" panose="02020603050405020304" pitchFamily="18" charset="0"/>
              </a:defRPr>
            </a:lvl1pPr>
          </a:lstStyle>
          <a:p>
            <a:r>
              <a:rPr lang="en-US" dirty="0"/>
              <a:t>Title</a:t>
            </a:r>
          </a:p>
        </p:txBody>
      </p:sp>
      <p:sp>
        <p:nvSpPr>
          <p:cNvPr id="3" name="Subtitle 2"/>
          <p:cNvSpPr>
            <a:spLocks noGrp="1"/>
          </p:cNvSpPr>
          <p:nvPr>
            <p:ph type="subTitle" idx="1" hasCustomPrompt="1"/>
          </p:nvPr>
        </p:nvSpPr>
        <p:spPr>
          <a:xfrm>
            <a:off x="1524000" y="2710498"/>
            <a:ext cx="9144000" cy="1655762"/>
          </a:xfrm>
        </p:spPr>
        <p:txBody>
          <a:bodyPr>
            <a:normAutofit/>
          </a:bodyPr>
          <a:lstStyle>
            <a:lvl1pPr marL="0" indent="0" algn="ctr">
              <a:buNone/>
              <a:defRPr sz="48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143" y="187953"/>
            <a:ext cx="1985622" cy="934410"/>
          </a:xfrm>
          <a:prstGeom prst="rect">
            <a:avLst/>
          </a:prstGeom>
        </p:spPr>
      </p:pic>
    </p:spTree>
    <p:extLst>
      <p:ext uri="{BB962C8B-B14F-4D97-AF65-F5344CB8AC3E}">
        <p14:creationId xmlns:p14="http://schemas.microsoft.com/office/powerpoint/2010/main" val="2530954535"/>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24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50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6025924-B60B-4B77-A9D7-492625AE3FD8}" type="datetimeFigureOut">
              <a:rPr lang="en-US" smtClean="0"/>
              <a:t>8/15/2019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B40333A-1C91-4C59-AF3C-91F0ACA11F21}" type="slidenum">
              <a:rPr lang="en-US" smtClean="0"/>
              <a:t>‹#›</a:t>
            </a:fld>
            <a:endParaRPr lang="en-US" dirty="0"/>
          </a:p>
        </p:txBody>
      </p:sp>
    </p:spTree>
    <p:extLst>
      <p:ext uri="{BB962C8B-B14F-4D97-AF65-F5344CB8AC3E}">
        <p14:creationId xmlns:p14="http://schemas.microsoft.com/office/powerpoint/2010/main" val="272858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9"/>
            <a:ext cx="10515600" cy="1204911"/>
          </a:xfrm>
        </p:spPr>
        <p:txBody>
          <a:bodyPr anchor="b"/>
          <a:lstStyle>
            <a:lvl1pPr algn="ctr">
              <a:defRPr sz="6000"/>
            </a:lvl1pPr>
          </a:lstStyle>
          <a:p>
            <a:r>
              <a:rPr lang="en-US" dirty="0"/>
              <a:t>QUESTIONS</a:t>
            </a:r>
          </a:p>
        </p:txBody>
      </p:sp>
      <p:sp>
        <p:nvSpPr>
          <p:cNvPr id="3" name="Text Placeholder 2"/>
          <p:cNvSpPr>
            <a:spLocks noGrp="1"/>
          </p:cNvSpPr>
          <p:nvPr>
            <p:ph type="body" idx="1" hasCustomPrompt="1"/>
          </p:nvPr>
        </p:nvSpPr>
        <p:spPr>
          <a:xfrm>
            <a:off x="831850" y="2943543"/>
            <a:ext cx="10515600" cy="1731327"/>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CONTACT: ENVIRONMENTAL HEALTH AND SAFETY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PHONE: 814-865-6391</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EMAIL: </a:t>
            </a: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hlinkClick r:id="rId2"/>
              </a:rPr>
              <a:t>EHSHELP@PSU.EDU</a:t>
            </a:r>
            <a:endPar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tint val="75000"/>
                  </a:prstClr>
                </a:solidFill>
                <a:effectLst/>
                <a:uLnTx/>
                <a:uFillTx/>
                <a:latin typeface="+mn-lt"/>
                <a:ea typeface="+mn-ea"/>
                <a:cs typeface="+mn-cs"/>
              </a:rPr>
              <a:t>WEBSITE: WWW.EHS.PSU.EDU</a:t>
            </a:r>
          </a:p>
          <a:p>
            <a:pPr lvl="0"/>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6883" y="246080"/>
            <a:ext cx="1985622" cy="934410"/>
          </a:xfrm>
          <a:prstGeom prst="rect">
            <a:avLst/>
          </a:prstGeom>
        </p:spPr>
      </p:pic>
    </p:spTree>
    <p:extLst>
      <p:ext uri="{BB962C8B-B14F-4D97-AF65-F5344CB8AC3E}">
        <p14:creationId xmlns:p14="http://schemas.microsoft.com/office/powerpoint/2010/main" val="218744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95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76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61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73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2" descr="G:\OPP ID xmas\Division marks\EHS\OPP_EHS horizontal positi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828" y="6106886"/>
            <a:ext cx="3962399" cy="58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36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8424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SUEHS@PSU.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485901"/>
            <a:ext cx="11018520" cy="4411980"/>
          </a:xfrm>
        </p:spPr>
        <p:txBody>
          <a:bodyPr>
            <a:normAutofit fontScale="90000"/>
          </a:bodyPr>
          <a:lstStyle/>
          <a:p>
            <a:r>
              <a:rPr lang="en-US" dirty="0">
                <a:latin typeface="+mn-lt"/>
                <a:cs typeface="Arial" panose="020B0604020202020204" pitchFamily="34" charset="0"/>
              </a:rPr>
              <a:t>Building Emergency Evacuation Plan (BEEP) Training</a:t>
            </a:r>
            <a:br>
              <a:rPr lang="en-US" dirty="0">
                <a:latin typeface="+mn-lt"/>
                <a:cs typeface="Arial" panose="020B0604020202020204" pitchFamily="34" charset="0"/>
              </a:rPr>
            </a:br>
            <a:r>
              <a:rPr lang="en-US" dirty="0">
                <a:latin typeface="+mn-lt"/>
                <a:cs typeface="Arial" panose="020B0604020202020204" pitchFamily="34" charset="0"/>
              </a:rPr>
              <a:t>for</a:t>
            </a:r>
            <a:br>
              <a:rPr lang="en-US">
                <a:latin typeface="+mn-lt"/>
                <a:cs typeface="Arial" panose="020B0604020202020204" pitchFamily="34" charset="0"/>
              </a:rPr>
            </a:br>
            <a:r>
              <a:rPr lang="en-US">
                <a:latin typeface="+mn-lt"/>
                <a:cs typeface="Arial" panose="020B0604020202020204" pitchFamily="34" charset="0"/>
              </a:rPr>
              <a:t>Building Safety </a:t>
            </a:r>
            <a:r>
              <a:rPr lang="en-US" dirty="0">
                <a:latin typeface="+mn-lt"/>
                <a:cs typeface="Arial" panose="020B0604020202020204" pitchFamily="34" charset="0"/>
              </a:rPr>
              <a:t>Monitors </a:t>
            </a:r>
            <a:br>
              <a:rPr lang="en-US" dirty="0">
                <a:latin typeface="+mn-lt"/>
                <a:cs typeface="Arial" panose="020B0604020202020204" pitchFamily="34" charset="0"/>
              </a:rPr>
            </a:br>
            <a:r>
              <a:rPr lang="en-US" dirty="0">
                <a:latin typeface="+mn-lt"/>
                <a:cs typeface="Arial" panose="020B0604020202020204" pitchFamily="34" charset="0"/>
              </a:rPr>
              <a:t>and Alternates</a:t>
            </a:r>
            <a:br>
              <a:rPr lang="en-US" dirty="0">
                <a:latin typeface="+mn-lt"/>
                <a:cs typeface="Arial" panose="020B0604020202020204" pitchFamily="34" charset="0"/>
              </a:rPr>
            </a:br>
            <a:endParaRPr lang="en-US" sz="4800" dirty="0">
              <a:latin typeface="+mn-lt"/>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143" y="187953"/>
            <a:ext cx="1985622" cy="934410"/>
          </a:xfrm>
          <a:prstGeom prst="rect">
            <a:avLst/>
          </a:prstGeom>
        </p:spPr>
      </p:pic>
    </p:spTree>
    <p:extLst>
      <p:ext uri="{BB962C8B-B14F-4D97-AF65-F5344CB8AC3E}">
        <p14:creationId xmlns:p14="http://schemas.microsoft.com/office/powerpoint/2010/main" val="321049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7465"/>
          </a:xfrm>
        </p:spPr>
        <p:txBody>
          <a:bodyPr>
            <a:normAutofit fontScale="90000"/>
          </a:bodyPr>
          <a:lstStyle/>
          <a:p>
            <a:pPr algn="ctr"/>
            <a:r>
              <a:rPr lang="en-US" dirty="0"/>
              <a:t>SM Responsibilities During An Evacuation (cont.)</a:t>
            </a:r>
          </a:p>
        </p:txBody>
      </p:sp>
      <p:sp>
        <p:nvSpPr>
          <p:cNvPr id="3" name="Content Placeholder 2"/>
          <p:cNvSpPr>
            <a:spLocks noGrp="1"/>
          </p:cNvSpPr>
          <p:nvPr>
            <p:ph idx="1"/>
          </p:nvPr>
        </p:nvSpPr>
        <p:spPr>
          <a:xfrm>
            <a:off x="838200" y="1590494"/>
            <a:ext cx="10515600" cy="4351338"/>
          </a:xfrm>
        </p:spPr>
        <p:txBody>
          <a:bodyPr>
            <a:normAutofit/>
          </a:bodyPr>
          <a:lstStyle/>
          <a:p>
            <a:r>
              <a:rPr lang="en-US" sz="2500" dirty="0">
                <a:solidFill>
                  <a:srgbClr val="FF0000"/>
                </a:solidFill>
              </a:rPr>
              <a:t>When the emergency has been resolved, obtain an “All Clear” verbal confirmation from emergency responders. </a:t>
            </a:r>
          </a:p>
          <a:p>
            <a:pPr lvl="2"/>
            <a:r>
              <a:rPr lang="en-US" sz="1900" dirty="0"/>
              <a:t>Emergency responders could be police, fire, or Penn State EHS.</a:t>
            </a:r>
          </a:p>
          <a:p>
            <a:pPr lvl="2"/>
            <a:r>
              <a:rPr lang="en-US" sz="1900" dirty="0"/>
              <a:t>If the responders leave without giving the “All Clear,” call University Police and request them to return to the building to approve reentry.</a:t>
            </a:r>
          </a:p>
          <a:p>
            <a:pPr marL="914400" lvl="2" indent="0">
              <a:buNone/>
            </a:pPr>
            <a:endParaRPr lang="en-US" sz="1600" b="1" dirty="0"/>
          </a:p>
          <a:p>
            <a:pPr marL="457200" lvl="1" indent="0" algn="ctr">
              <a:buNone/>
            </a:pPr>
            <a:r>
              <a:rPr lang="en-US" sz="2100" b="1" dirty="0">
                <a:solidFill>
                  <a:srgbClr val="FF0000"/>
                </a:solidFill>
              </a:rPr>
              <a:t>VERY IMPORTANT </a:t>
            </a:r>
            <a:r>
              <a:rPr lang="en-US" sz="2100" b="1" dirty="0"/>
              <a:t>- The silencing of the alarms does not signal the “all clear.” Please keep people from reentering the building when the alarms are silenced. You must be given the “all clear” before the building is reopened and occupants are allowed to go back inside.</a:t>
            </a:r>
          </a:p>
          <a:p>
            <a:pPr lvl="2"/>
            <a:r>
              <a:rPr lang="en-US" sz="1900" dirty="0"/>
              <a:t>Keeping people out of the building may be difficult depending on where the Safety Monitors and BEC are staged. Some consideration should be given to assigning door monitors as needed.</a:t>
            </a:r>
            <a:endParaRPr lang="en-US" b="1"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60721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Post-Evacuation Steps	</a:t>
            </a:r>
          </a:p>
        </p:txBody>
      </p:sp>
      <p:sp>
        <p:nvSpPr>
          <p:cNvPr id="3" name="Content Placeholder 2"/>
          <p:cNvSpPr>
            <a:spLocks noGrp="1"/>
          </p:cNvSpPr>
          <p:nvPr>
            <p:ph idx="1"/>
          </p:nvPr>
        </p:nvSpPr>
        <p:spPr/>
        <p:txBody>
          <a:bodyPr/>
          <a:lstStyle/>
          <a:p>
            <a:r>
              <a:rPr lang="en-US" dirty="0"/>
              <a:t>After an evacuation, it is recommended that the Safety Monitors meet with the Building Emergency Coordinator to review positive and negative aspects.</a:t>
            </a:r>
          </a:p>
          <a:p>
            <a:r>
              <a:rPr lang="en-US" dirty="0"/>
              <a:t>Consideration should be given the following questions:</a:t>
            </a:r>
          </a:p>
          <a:p>
            <a:pPr lvl="1"/>
            <a:r>
              <a:rPr lang="en-US" dirty="0"/>
              <a:t>Does the evacuation plan need changes? </a:t>
            </a:r>
          </a:p>
          <a:p>
            <a:pPr lvl="1"/>
            <a:r>
              <a:rPr lang="en-US" dirty="0"/>
              <a:t>Does the Designated Meeting Site make sense?</a:t>
            </a:r>
          </a:p>
          <a:p>
            <a:pPr lvl="1"/>
            <a:r>
              <a:rPr lang="en-US" dirty="0"/>
              <a:t>Were there any equipment malfunctions?</a:t>
            </a:r>
          </a:p>
          <a:p>
            <a:pPr lvl="1"/>
            <a:r>
              <a:rPr lang="en-US" dirty="0"/>
              <a:t>Is each area appropriately represented with Safety Monitors?</a:t>
            </a:r>
          </a:p>
          <a:p>
            <a:pPr lvl="1"/>
            <a:r>
              <a:rPr lang="en-US" dirty="0"/>
              <a:t>Do door monitors need to be assigned to keep people from reentering the building?</a:t>
            </a:r>
          </a:p>
        </p:txBody>
      </p:sp>
    </p:spTree>
    <p:extLst>
      <p:ext uri="{BB962C8B-B14F-4D97-AF65-F5344CB8AC3E}">
        <p14:creationId xmlns:p14="http://schemas.microsoft.com/office/powerpoint/2010/main" val="333649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SM BEEP Maintenance Responsibilities</a:t>
            </a:r>
          </a:p>
        </p:txBody>
      </p:sp>
      <p:sp>
        <p:nvSpPr>
          <p:cNvPr id="3" name="Content Placeholder 2"/>
          <p:cNvSpPr>
            <a:spLocks noGrp="1"/>
          </p:cNvSpPr>
          <p:nvPr>
            <p:ph idx="1"/>
          </p:nvPr>
        </p:nvSpPr>
        <p:spPr/>
        <p:txBody>
          <a:bodyPr/>
          <a:lstStyle/>
          <a:p>
            <a:pPr>
              <a:lnSpc>
                <a:spcPct val="100000"/>
              </a:lnSpc>
            </a:pPr>
            <a:r>
              <a:rPr lang="en-US" dirty="0"/>
              <a:t>Safety Monitors (SM) collaborate with their BEC in order to maintain the evacuation plan for their building.</a:t>
            </a:r>
          </a:p>
          <a:p>
            <a:pPr>
              <a:lnSpc>
                <a:spcPct val="100000"/>
              </a:lnSpc>
            </a:pPr>
            <a:r>
              <a:rPr lang="en-US" dirty="0"/>
              <a:t>Specific responsibilities include the following:</a:t>
            </a:r>
          </a:p>
          <a:p>
            <a:pPr lvl="1">
              <a:lnSpc>
                <a:spcPct val="100000"/>
              </a:lnSpc>
            </a:pPr>
            <a:r>
              <a:rPr lang="en-US" dirty="0">
                <a:solidFill>
                  <a:srgbClr val="FF0000"/>
                </a:solidFill>
              </a:rPr>
              <a:t>Being knowledgeable of emergency evacuation plan for their assigned areas</a:t>
            </a:r>
          </a:p>
          <a:p>
            <a:pPr lvl="1">
              <a:lnSpc>
                <a:spcPct val="100000"/>
              </a:lnSpc>
            </a:pPr>
            <a:r>
              <a:rPr lang="en-US" dirty="0">
                <a:solidFill>
                  <a:srgbClr val="FF0000"/>
                </a:solidFill>
              </a:rPr>
              <a:t>Participating in the exercising of emergency evacuation plans</a:t>
            </a:r>
          </a:p>
          <a:p>
            <a:pPr lvl="1">
              <a:lnSpc>
                <a:spcPct val="100000"/>
              </a:lnSpc>
            </a:pPr>
            <a:r>
              <a:rPr lang="en-US" dirty="0">
                <a:solidFill>
                  <a:srgbClr val="FF0000"/>
                </a:solidFill>
              </a:rPr>
              <a:t>Carrying out the responsibilities of SM during an emergency event</a:t>
            </a:r>
          </a:p>
          <a:p>
            <a:pPr lvl="1">
              <a:lnSpc>
                <a:spcPct val="100000"/>
              </a:lnSpc>
            </a:pPr>
            <a:r>
              <a:rPr lang="en-US" dirty="0">
                <a:solidFill>
                  <a:srgbClr val="FF0000"/>
                </a:solidFill>
              </a:rPr>
              <a:t>Evaluating and reporting problems to the BEC after an emergency event</a:t>
            </a:r>
          </a:p>
          <a:p>
            <a:pPr lvl="1">
              <a:lnSpc>
                <a:spcPct val="100000"/>
              </a:lnSpc>
            </a:pPr>
            <a:endParaRPr lang="en-US" dirty="0">
              <a:solidFill>
                <a:srgbClr val="FF0000"/>
              </a:solidFill>
            </a:endParaRPr>
          </a:p>
        </p:txBody>
      </p:sp>
    </p:spTree>
    <p:extLst>
      <p:ext uri="{BB962C8B-B14F-4D97-AF65-F5344CB8AC3E}">
        <p14:creationId xmlns:p14="http://schemas.microsoft.com/office/powerpoint/2010/main" val="267290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lstStyle/>
          <a:p>
            <a:r>
              <a:rPr lang="en-US" dirty="0"/>
              <a:t>The BEEP consists of a written plan and corresponding evacuation maps.</a:t>
            </a:r>
          </a:p>
          <a:p>
            <a:r>
              <a:rPr lang="en-US" dirty="0"/>
              <a:t>Building Emergency Coordinators (BEC) and Safety Monitors (SM) have been assigned within each BEEP. </a:t>
            </a:r>
          </a:p>
          <a:p>
            <a:r>
              <a:rPr lang="en-US" dirty="0"/>
              <a:t>All employees should be familiar with the general guidance for evacuating buildings during an emergency.</a:t>
            </a:r>
          </a:p>
          <a:p>
            <a:r>
              <a:rPr lang="en-US" dirty="0"/>
              <a:t>SM have key responsibilities both during an evacuation and for the ongoing maintenance of the BEEP.</a:t>
            </a:r>
          </a:p>
          <a:p>
            <a:endParaRPr lang="en-US" dirty="0"/>
          </a:p>
          <a:p>
            <a:endParaRPr lang="en-US" dirty="0"/>
          </a:p>
          <a:p>
            <a:endParaRPr lang="en-US" dirty="0"/>
          </a:p>
        </p:txBody>
      </p:sp>
    </p:spTree>
    <p:extLst>
      <p:ext uri="{BB962C8B-B14F-4D97-AF65-F5344CB8AC3E}">
        <p14:creationId xmlns:p14="http://schemas.microsoft.com/office/powerpoint/2010/main" val="3409439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340" y="1951548"/>
            <a:ext cx="10515600" cy="1093134"/>
          </a:xfrm>
        </p:spPr>
        <p:txBody>
          <a:bodyPr/>
          <a:lstStyle/>
          <a:p>
            <a:pPr algn="ctr"/>
            <a:r>
              <a:rPr lang="en-US" b="1" dirty="0"/>
              <a:t>QUESTIONS?</a:t>
            </a:r>
          </a:p>
        </p:txBody>
      </p:sp>
      <p:sp>
        <p:nvSpPr>
          <p:cNvPr id="3" name="Text Placeholder 2"/>
          <p:cNvSpPr>
            <a:spLocks noGrp="1"/>
          </p:cNvSpPr>
          <p:nvPr>
            <p:ph type="body" idx="1"/>
          </p:nvPr>
        </p:nvSpPr>
        <p:spPr>
          <a:xfrm>
            <a:off x="843573" y="3815740"/>
            <a:ext cx="10515600" cy="1500187"/>
          </a:xfrm>
        </p:spPr>
        <p:txBody>
          <a:bodyPr>
            <a:normAutofit fontScale="92500" lnSpcReduction="20000"/>
          </a:bodyPr>
          <a:lstStyle/>
          <a:p>
            <a:pPr algn="ctr"/>
            <a:r>
              <a:rPr lang="en-US" dirty="0"/>
              <a:t>CONTACT: ENVIRONMENTAL HEALTH AND SAFETY</a:t>
            </a:r>
          </a:p>
          <a:p>
            <a:pPr algn="ctr"/>
            <a:r>
              <a:rPr lang="en-US" dirty="0"/>
              <a:t>PHONE: 814-865-6391</a:t>
            </a:r>
          </a:p>
          <a:p>
            <a:pPr algn="ctr"/>
            <a:r>
              <a:rPr lang="en-US" dirty="0"/>
              <a:t>EMAIL</a:t>
            </a:r>
            <a:r>
              <a:rPr lang="en-US"/>
              <a:t>: </a:t>
            </a:r>
            <a:r>
              <a:rPr lang="en-US">
                <a:hlinkClick r:id="rId2"/>
              </a:rPr>
              <a:t>PSUEHS@PSU.EDU</a:t>
            </a:r>
            <a:endParaRPr lang="en-US" dirty="0"/>
          </a:p>
          <a:p>
            <a:pPr algn="ctr"/>
            <a:r>
              <a:rPr lang="en-US" dirty="0"/>
              <a:t>WEBSITE: WWW.EHS.PSU.EDU</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83" y="246080"/>
            <a:ext cx="1985622" cy="934410"/>
          </a:xfrm>
          <a:prstGeom prst="rect">
            <a:avLst/>
          </a:prstGeom>
        </p:spPr>
      </p:pic>
    </p:spTree>
    <p:extLst>
      <p:ext uri="{BB962C8B-B14F-4D97-AF65-F5344CB8AC3E}">
        <p14:creationId xmlns:p14="http://schemas.microsoft.com/office/powerpoint/2010/main" val="120259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normAutofit/>
          </a:bodyPr>
          <a:lstStyle/>
          <a:p>
            <a:r>
              <a:rPr lang="en-US" dirty="0"/>
              <a:t>A variety of situations may create the need to evacuate a University building including fires, natural disasters, and alarm activations.  </a:t>
            </a:r>
          </a:p>
          <a:p>
            <a:r>
              <a:rPr lang="en-US" dirty="0"/>
              <a:t>A Building Emergency Evacuation Plan, or BEEP, organizes employee actions during workplace emergencies. These plans will dramatically reduce the potential for injuries, property damage, and confusion during an emergency evacuation.</a:t>
            </a:r>
          </a:p>
          <a:p>
            <a:r>
              <a:rPr lang="en-US" dirty="0"/>
              <a:t>The purpose of this training is to review BEEP information relevant to those employees serving as Safety Monitors (SM). </a:t>
            </a:r>
          </a:p>
        </p:txBody>
      </p:sp>
    </p:spTree>
    <p:extLst>
      <p:ext uri="{BB962C8B-B14F-4D97-AF65-F5344CB8AC3E}">
        <p14:creationId xmlns:p14="http://schemas.microsoft.com/office/powerpoint/2010/main" val="117791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Training Objectives</a:t>
            </a:r>
          </a:p>
        </p:txBody>
      </p:sp>
      <p:sp>
        <p:nvSpPr>
          <p:cNvPr id="3" name="Content Placeholder 2"/>
          <p:cNvSpPr>
            <a:spLocks noGrp="1"/>
          </p:cNvSpPr>
          <p:nvPr>
            <p:ph idx="1"/>
          </p:nvPr>
        </p:nvSpPr>
        <p:spPr/>
        <p:txBody>
          <a:bodyPr/>
          <a:lstStyle/>
          <a:p>
            <a:r>
              <a:rPr lang="en-US" dirty="0"/>
              <a:t>Provide an overview of the BEEP concept</a:t>
            </a:r>
          </a:p>
          <a:p>
            <a:r>
              <a:rPr lang="en-US" dirty="0"/>
              <a:t>Show an example of an evacuation map</a:t>
            </a:r>
          </a:p>
          <a:p>
            <a:r>
              <a:rPr lang="en-US" dirty="0"/>
              <a:t>Review general guidance relating to building evacuations</a:t>
            </a:r>
          </a:p>
          <a:p>
            <a:r>
              <a:rPr lang="en-US" dirty="0"/>
              <a:t>Explain the Safety Monitor responsibilities:</a:t>
            </a:r>
          </a:p>
          <a:p>
            <a:pPr lvl="1"/>
            <a:r>
              <a:rPr lang="en-US" dirty="0"/>
              <a:t>During an evacuation</a:t>
            </a:r>
          </a:p>
          <a:p>
            <a:pPr lvl="1"/>
            <a:r>
              <a:rPr lang="en-US" dirty="0"/>
              <a:t>Related to maintenance of the BEEP</a:t>
            </a:r>
          </a:p>
        </p:txBody>
      </p:sp>
    </p:spTree>
    <p:extLst>
      <p:ext uri="{BB962C8B-B14F-4D97-AF65-F5344CB8AC3E}">
        <p14:creationId xmlns:p14="http://schemas.microsoft.com/office/powerpoint/2010/main" val="322176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BEEP Overview</a:t>
            </a:r>
          </a:p>
        </p:txBody>
      </p:sp>
      <p:sp>
        <p:nvSpPr>
          <p:cNvPr id="3" name="Content Placeholder 2"/>
          <p:cNvSpPr>
            <a:spLocks noGrp="1"/>
          </p:cNvSpPr>
          <p:nvPr>
            <p:ph idx="1"/>
          </p:nvPr>
        </p:nvSpPr>
        <p:spPr>
          <a:xfrm>
            <a:off x="838200" y="1559143"/>
            <a:ext cx="10515600" cy="4351338"/>
          </a:xfrm>
        </p:spPr>
        <p:txBody>
          <a:bodyPr/>
          <a:lstStyle/>
          <a:p>
            <a:r>
              <a:rPr lang="en-US" dirty="0"/>
              <a:t>BEEP = Building Emergency Evacuation Plan</a:t>
            </a:r>
          </a:p>
          <a:p>
            <a:pPr lvl="1"/>
            <a:r>
              <a:rPr lang="en-US" dirty="0"/>
              <a:t>Developed for all University buildings which are occupied by ten or more employees</a:t>
            </a:r>
          </a:p>
          <a:p>
            <a:pPr lvl="1"/>
            <a:r>
              <a:rPr lang="en-US" dirty="0"/>
              <a:t>Plans are based on a common template, but contain information specific to each building</a:t>
            </a:r>
          </a:p>
          <a:p>
            <a:pPr lvl="1"/>
            <a:r>
              <a:rPr lang="en-US" dirty="0"/>
              <a:t>Each BEEP consists of a written plan and corresponding evacuation maps</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385027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pic>
        <p:nvPicPr>
          <p:cNvPr id="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9244" t="18836" r="30229" b="10804"/>
          <a:stretch/>
        </p:blipFill>
        <p:spPr bwMode="auto">
          <a:xfrm>
            <a:off x="6357751" y="1320514"/>
            <a:ext cx="5507197" cy="5378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838200" y="187837"/>
            <a:ext cx="10960173" cy="862418"/>
          </a:xfrm>
        </p:spPr>
        <p:txBody>
          <a:bodyPr>
            <a:normAutofit fontScale="90000"/>
          </a:bodyPr>
          <a:lstStyle/>
          <a:p>
            <a:pPr algn="ctr"/>
            <a:br>
              <a:rPr lang="en-US" dirty="0"/>
            </a:br>
            <a:r>
              <a:rPr lang="en-US" dirty="0"/>
              <a:t>Sample BEEP Evacuation Map</a:t>
            </a:r>
            <a:br>
              <a:rPr lang="en-US" dirty="0"/>
            </a:br>
            <a:endParaRPr lang="en-US" dirty="0"/>
          </a:p>
        </p:txBody>
      </p:sp>
      <p:sp>
        <p:nvSpPr>
          <p:cNvPr id="10" name="Content Placeholder 9"/>
          <p:cNvSpPr>
            <a:spLocks noGrp="1"/>
          </p:cNvSpPr>
          <p:nvPr>
            <p:ph sz="half" idx="1"/>
          </p:nvPr>
        </p:nvSpPr>
        <p:spPr>
          <a:xfrm>
            <a:off x="566492" y="1320514"/>
            <a:ext cx="5181600" cy="4813201"/>
          </a:xfrm>
        </p:spPr>
        <p:txBody>
          <a:bodyPr/>
          <a:lstStyle/>
          <a:p>
            <a:pPr marL="285750" indent="-285750"/>
            <a:r>
              <a:rPr lang="en-US" sz="2000" dirty="0"/>
              <a:t>BEEP maps clearly display exits, evacuation routes, and emergency equipment locations.</a:t>
            </a:r>
          </a:p>
          <a:p>
            <a:pPr marL="742950" lvl="1" indent="-285750"/>
            <a:r>
              <a:rPr lang="en-US" sz="1600" dirty="0"/>
              <a:t>Generally two to three maps posted per floor depending on building size</a:t>
            </a:r>
          </a:p>
          <a:p>
            <a:pPr marL="742950" lvl="1" indent="-285750"/>
            <a:r>
              <a:rPr lang="en-US" sz="1600" dirty="0"/>
              <a:t>Usually posted near an elevator</a:t>
            </a:r>
          </a:p>
          <a:p>
            <a:pPr marL="285750" indent="-285750"/>
            <a:r>
              <a:rPr lang="en-US" sz="2000" dirty="0"/>
              <a:t>The </a:t>
            </a:r>
            <a:r>
              <a:rPr lang="en-US" sz="2000" dirty="0">
                <a:solidFill>
                  <a:srgbClr val="FF0000"/>
                </a:solidFill>
              </a:rPr>
              <a:t>“Designated Meeting Site” </a:t>
            </a:r>
            <a:r>
              <a:rPr lang="en-US" sz="2000" dirty="0"/>
              <a:t>is noted within a green box on each map.</a:t>
            </a:r>
          </a:p>
          <a:p>
            <a:pPr marL="742950" lvl="1" indent="-285750"/>
            <a:r>
              <a:rPr lang="en-US" sz="1600" dirty="0"/>
              <a:t>This is the point where all employees should gather during a building evacuation</a:t>
            </a:r>
            <a:endParaRPr lang="en-US" sz="2000" dirty="0"/>
          </a:p>
          <a:p>
            <a:pPr marL="285750" indent="-285750"/>
            <a:r>
              <a:rPr lang="en-US" sz="2000" dirty="0"/>
              <a:t>The </a:t>
            </a:r>
            <a:r>
              <a:rPr lang="en-US" sz="2000" dirty="0">
                <a:solidFill>
                  <a:srgbClr val="FF0000"/>
                </a:solidFill>
              </a:rPr>
              <a:t>“Assisted Evacuation Staging Areas” </a:t>
            </a:r>
            <a:r>
              <a:rPr lang="en-US" sz="2000" dirty="0"/>
              <a:t>are designated in pink.</a:t>
            </a:r>
          </a:p>
          <a:p>
            <a:pPr marL="742950" lvl="1" indent="-285750"/>
            <a:r>
              <a:rPr lang="en-US" sz="1600" dirty="0"/>
              <a:t>These are areas where those who cannot physically evacuate the building can await emergency assistance</a:t>
            </a:r>
          </a:p>
          <a:p>
            <a:pPr marL="742950" lvl="1" indent="-285750"/>
            <a:r>
              <a:rPr lang="en-US" sz="1600" dirty="0"/>
              <a:t>Usually located in stairwell landing</a:t>
            </a:r>
          </a:p>
          <a:p>
            <a:pPr marL="285750" indent="-285750"/>
            <a:endParaRPr lang="en-US" sz="2000" dirty="0"/>
          </a:p>
          <a:p>
            <a:endParaRPr lang="en-US" dirty="0"/>
          </a:p>
        </p:txBody>
      </p:sp>
    </p:spTree>
    <p:extLst>
      <p:ext uri="{BB962C8B-B14F-4D97-AF65-F5344CB8AC3E}">
        <p14:creationId xmlns:p14="http://schemas.microsoft.com/office/powerpoint/2010/main" val="368701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BEEP Overview</a:t>
            </a:r>
          </a:p>
        </p:txBody>
      </p:sp>
      <p:sp>
        <p:nvSpPr>
          <p:cNvPr id="3" name="Content Placeholder 2"/>
          <p:cNvSpPr>
            <a:spLocks noGrp="1"/>
          </p:cNvSpPr>
          <p:nvPr>
            <p:ph idx="1"/>
          </p:nvPr>
        </p:nvSpPr>
        <p:spPr/>
        <p:txBody>
          <a:bodyPr>
            <a:normAutofit/>
          </a:bodyPr>
          <a:lstStyle/>
          <a:p>
            <a:r>
              <a:rPr lang="en-US" dirty="0"/>
              <a:t>Employees have been designated to serve specific roles within the BEEP for each building:</a:t>
            </a:r>
          </a:p>
          <a:p>
            <a:pPr lvl="1"/>
            <a:r>
              <a:rPr lang="en-US" dirty="0"/>
              <a:t>Building Emergency Coordinators (BEC)  </a:t>
            </a:r>
          </a:p>
          <a:p>
            <a:pPr lvl="2"/>
            <a:r>
              <a:rPr lang="en-US" dirty="0"/>
              <a:t>One per building with alternate also assigned</a:t>
            </a:r>
          </a:p>
          <a:p>
            <a:pPr lvl="2"/>
            <a:r>
              <a:rPr lang="en-US" dirty="0"/>
              <a:t>Serve as liaison between emergency responders (police or fire) and building occupants</a:t>
            </a:r>
          </a:p>
          <a:p>
            <a:pPr lvl="1"/>
            <a:r>
              <a:rPr lang="en-US" dirty="0"/>
              <a:t>Safety Monitors</a:t>
            </a:r>
          </a:p>
          <a:p>
            <a:pPr lvl="2"/>
            <a:r>
              <a:rPr lang="en-US" dirty="0"/>
              <a:t>At least two assigned per building floor</a:t>
            </a:r>
          </a:p>
          <a:p>
            <a:pPr lvl="2"/>
            <a:r>
              <a:rPr lang="en-US" dirty="0"/>
              <a:t>Ensure occupants evacuate building during an emergency</a:t>
            </a:r>
          </a:p>
          <a:p>
            <a:pPr lvl="1"/>
            <a:r>
              <a:rPr lang="en-US" dirty="0"/>
              <a:t>All other individuals are considered “building occupants”</a:t>
            </a:r>
          </a:p>
          <a:p>
            <a:pPr marL="0" indent="0">
              <a:buNone/>
            </a:pPr>
            <a:r>
              <a:rPr lang="en-US" sz="2400" dirty="0"/>
              <a:t>	</a:t>
            </a:r>
          </a:p>
        </p:txBody>
      </p:sp>
    </p:spTree>
    <p:extLst>
      <p:ext uri="{BB962C8B-B14F-4D97-AF65-F5344CB8AC3E}">
        <p14:creationId xmlns:p14="http://schemas.microsoft.com/office/powerpoint/2010/main" val="195474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Evacuation Guidance</a:t>
            </a:r>
          </a:p>
        </p:txBody>
      </p:sp>
      <p:sp>
        <p:nvSpPr>
          <p:cNvPr id="3" name="Content Placeholder 2"/>
          <p:cNvSpPr>
            <a:spLocks noGrp="1"/>
          </p:cNvSpPr>
          <p:nvPr>
            <p:ph sz="half" idx="1"/>
          </p:nvPr>
        </p:nvSpPr>
        <p:spPr/>
        <p:txBody>
          <a:bodyPr>
            <a:normAutofit fontScale="92500" lnSpcReduction="20000"/>
          </a:bodyPr>
          <a:lstStyle/>
          <a:p>
            <a:r>
              <a:rPr lang="en-US" dirty="0"/>
              <a:t>Circumstances that may require a building evacuation include:</a:t>
            </a:r>
          </a:p>
          <a:p>
            <a:pPr lvl="1"/>
            <a:r>
              <a:rPr lang="en-US" dirty="0"/>
              <a:t>Fire or fire alarm activation, </a:t>
            </a:r>
          </a:p>
          <a:p>
            <a:pPr lvl="1"/>
            <a:r>
              <a:rPr lang="en-US" dirty="0"/>
              <a:t>Detection of a toxic gas, </a:t>
            </a:r>
          </a:p>
          <a:p>
            <a:pPr lvl="1"/>
            <a:r>
              <a:rPr lang="en-US" dirty="0"/>
              <a:t>Discovery of a suspicious object, </a:t>
            </a:r>
          </a:p>
          <a:p>
            <a:pPr lvl="1"/>
            <a:r>
              <a:rPr lang="en-US" dirty="0"/>
              <a:t>Unexpected release of a hazardous material, </a:t>
            </a:r>
          </a:p>
          <a:p>
            <a:pPr lvl="1"/>
            <a:r>
              <a:rPr lang="en-US" dirty="0"/>
              <a:t>Adverse weather conditions, or</a:t>
            </a:r>
          </a:p>
          <a:p>
            <a:pPr lvl="1"/>
            <a:r>
              <a:rPr lang="en-US" dirty="0"/>
              <a:t>Verbal announcement or text message.  </a:t>
            </a:r>
          </a:p>
          <a:p>
            <a:endParaRPr lang="en-US" dirty="0"/>
          </a:p>
          <a:p>
            <a:pPr marL="914400" lvl="2" indent="0">
              <a:buNone/>
            </a:pPr>
            <a:endParaRPr lang="en-US" dirty="0"/>
          </a:p>
          <a:p>
            <a:pPr marL="1371600" lvl="3" indent="0">
              <a:buNone/>
            </a:pPr>
            <a:endParaRPr lang="en-US" dirty="0"/>
          </a:p>
          <a:p>
            <a:pPr lvl="2"/>
            <a:endParaRPr lang="en-US" sz="1600" dirty="0"/>
          </a:p>
          <a:p>
            <a:endParaRPr lang="en-US" dirty="0"/>
          </a:p>
        </p:txBody>
      </p:sp>
      <p:sp>
        <p:nvSpPr>
          <p:cNvPr id="4" name="Content Placeholder 3"/>
          <p:cNvSpPr>
            <a:spLocks noGrp="1"/>
          </p:cNvSpPr>
          <p:nvPr>
            <p:ph sz="half" idx="2"/>
          </p:nvPr>
        </p:nvSpPr>
        <p:spPr>
          <a:xfrm>
            <a:off x="6172200" y="1825625"/>
            <a:ext cx="5181600" cy="3916807"/>
          </a:xfrm>
        </p:spPr>
        <p:txBody>
          <a:bodyPr>
            <a:normAutofit fontScale="92500" lnSpcReduction="20000"/>
          </a:bodyPr>
          <a:lstStyle/>
          <a:p>
            <a:pPr lvl="0"/>
            <a:r>
              <a:rPr lang="en-US" dirty="0"/>
              <a:t>All University personnel should be aware of general evacuation steps:</a:t>
            </a:r>
          </a:p>
          <a:p>
            <a:pPr lvl="1"/>
            <a:r>
              <a:rPr lang="en-US" dirty="0"/>
              <a:t>Immediately evacuate the building when prompted (*)</a:t>
            </a:r>
          </a:p>
          <a:p>
            <a:pPr lvl="1"/>
            <a:r>
              <a:rPr lang="en-US" dirty="0"/>
              <a:t>Know the location of at least two exits from your area</a:t>
            </a:r>
          </a:p>
          <a:p>
            <a:pPr lvl="1"/>
            <a:r>
              <a:rPr lang="en-US" dirty="0"/>
              <a:t>Be familiar with the evacuation routes shown on your building evacuation map</a:t>
            </a:r>
          </a:p>
          <a:p>
            <a:pPr lvl="1"/>
            <a:r>
              <a:rPr lang="en-US" dirty="0"/>
              <a:t>Always remain calm and follow directions given by emergency responders</a:t>
            </a:r>
          </a:p>
          <a:p>
            <a:pPr lvl="1"/>
            <a:r>
              <a:rPr lang="en-US" dirty="0"/>
              <a:t>In any emergency situation, call 911</a:t>
            </a:r>
          </a:p>
          <a:p>
            <a:endParaRPr lang="en-US" dirty="0"/>
          </a:p>
        </p:txBody>
      </p:sp>
      <p:sp>
        <p:nvSpPr>
          <p:cNvPr id="5" name="TextBox 4"/>
          <p:cNvSpPr txBox="1"/>
          <p:nvPr/>
        </p:nvSpPr>
        <p:spPr>
          <a:xfrm>
            <a:off x="1469571" y="5557766"/>
            <a:ext cx="9405257" cy="369332"/>
          </a:xfrm>
          <a:prstGeom prst="rect">
            <a:avLst/>
          </a:prstGeom>
          <a:noFill/>
        </p:spPr>
        <p:txBody>
          <a:bodyPr wrap="square" rtlCol="0">
            <a:spAutoFit/>
          </a:bodyPr>
          <a:lstStyle/>
          <a:p>
            <a:r>
              <a:rPr lang="en-US" dirty="0"/>
              <a:t>* Only exception is when alarm testing is being done (notification will be posted on entry doors)</a:t>
            </a:r>
          </a:p>
        </p:txBody>
      </p:sp>
    </p:spTree>
    <p:extLst>
      <p:ext uri="{BB962C8B-B14F-4D97-AF65-F5344CB8AC3E}">
        <p14:creationId xmlns:p14="http://schemas.microsoft.com/office/powerpoint/2010/main" val="285269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Safety Monitor (SM) Responsibilities</a:t>
            </a:r>
          </a:p>
        </p:txBody>
      </p:sp>
      <p:sp>
        <p:nvSpPr>
          <p:cNvPr id="3" name="Content Placeholder 2"/>
          <p:cNvSpPr>
            <a:spLocks noGrp="1"/>
          </p:cNvSpPr>
          <p:nvPr>
            <p:ph idx="1"/>
          </p:nvPr>
        </p:nvSpPr>
        <p:spPr/>
        <p:txBody>
          <a:bodyPr/>
          <a:lstStyle/>
          <a:p>
            <a:r>
              <a:rPr lang="en-US" dirty="0"/>
              <a:t>Safety Monitors have responsibilities which can be grouped into two categories:</a:t>
            </a:r>
          </a:p>
          <a:p>
            <a:pPr lvl="1"/>
            <a:r>
              <a:rPr lang="en-US" dirty="0"/>
              <a:t>Responsibilities during an evacuation</a:t>
            </a:r>
          </a:p>
          <a:p>
            <a:pPr lvl="1"/>
            <a:r>
              <a:rPr lang="en-US" dirty="0"/>
              <a:t>Responsibilities related to maintenance of the BEEP</a:t>
            </a:r>
          </a:p>
          <a:p>
            <a:pPr marL="457200" lvl="1" indent="0">
              <a:buNone/>
            </a:pPr>
            <a:endParaRPr lang="en-US" dirty="0"/>
          </a:p>
          <a:p>
            <a:endParaRPr lang="en-US" dirty="0"/>
          </a:p>
        </p:txBody>
      </p:sp>
    </p:spTree>
    <p:extLst>
      <p:ext uri="{BB962C8B-B14F-4D97-AF65-F5344CB8AC3E}">
        <p14:creationId xmlns:p14="http://schemas.microsoft.com/office/powerpoint/2010/main" val="182054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40" y="387986"/>
            <a:ext cx="10515600" cy="886950"/>
          </a:xfrm>
        </p:spPr>
        <p:txBody>
          <a:bodyPr/>
          <a:lstStyle/>
          <a:p>
            <a:pPr algn="ctr"/>
            <a:r>
              <a:rPr lang="en-US" dirty="0"/>
              <a:t>SM Responsibilities During An Evacuation</a:t>
            </a:r>
          </a:p>
        </p:txBody>
      </p:sp>
      <p:sp>
        <p:nvSpPr>
          <p:cNvPr id="3" name="Content Placeholder 2"/>
          <p:cNvSpPr>
            <a:spLocks noGrp="1"/>
          </p:cNvSpPr>
          <p:nvPr>
            <p:ph idx="1"/>
          </p:nvPr>
        </p:nvSpPr>
        <p:spPr>
          <a:xfrm>
            <a:off x="859101" y="1443863"/>
            <a:ext cx="10515600" cy="4695680"/>
          </a:xfrm>
        </p:spPr>
        <p:txBody>
          <a:bodyPr>
            <a:normAutofit fontScale="92500" lnSpcReduction="20000"/>
          </a:bodyPr>
          <a:lstStyle/>
          <a:p>
            <a:r>
              <a:rPr lang="en-US" sz="2600" dirty="0">
                <a:solidFill>
                  <a:srgbClr val="FF0000"/>
                </a:solidFill>
              </a:rPr>
              <a:t>Coordinate evacuation of assigned building areas</a:t>
            </a:r>
          </a:p>
          <a:p>
            <a:pPr lvl="2"/>
            <a:r>
              <a:rPr lang="en-US" sz="2200" dirty="0"/>
              <a:t>Direct occupants to exit the building and go to the Designated Meeting Site.</a:t>
            </a:r>
          </a:p>
          <a:p>
            <a:pPr lvl="2"/>
            <a:r>
              <a:rPr lang="en-US" sz="2200" dirty="0"/>
              <a:t>The Site is noted on all building evacuation maps in a green text box.</a:t>
            </a:r>
          </a:p>
          <a:p>
            <a:pPr lvl="2"/>
            <a:r>
              <a:rPr lang="en-US" sz="2200" dirty="0"/>
              <a:t>Take note of anyone who refuses to evacuate. This information must be given to the BEC or emergency responders.</a:t>
            </a:r>
          </a:p>
          <a:p>
            <a:pPr lvl="2"/>
            <a:r>
              <a:rPr lang="en-US" sz="2200" dirty="0"/>
              <a:t>If anyone is unable to evacuate on their own, move them to the closest Assisted Evacuation Staging Area and notify the BEC of their location. See slide 5 for more information.</a:t>
            </a:r>
          </a:p>
          <a:p>
            <a:r>
              <a:rPr lang="en-US" sz="2600" dirty="0">
                <a:solidFill>
                  <a:srgbClr val="FF0000"/>
                </a:solidFill>
              </a:rPr>
              <a:t>Serve as a liaison between the BEC and building occupants</a:t>
            </a:r>
          </a:p>
          <a:p>
            <a:pPr lvl="2"/>
            <a:r>
              <a:rPr lang="en-US" sz="2200" dirty="0"/>
              <a:t>Help account for building employees at the Designated Meeting Site.</a:t>
            </a:r>
          </a:p>
          <a:p>
            <a:pPr lvl="2"/>
            <a:r>
              <a:rPr lang="en-US" sz="2200" dirty="0"/>
              <a:t>If possible, position yourself so that you can warn others not to enter the building during an evacuation.</a:t>
            </a:r>
          </a:p>
          <a:p>
            <a:pPr lvl="3"/>
            <a:r>
              <a:rPr lang="en-US" sz="2200" dirty="0"/>
              <a:t>It is common for people to try and enter the building during an evacuation.  Sometimes building alarms can’t be heard from outside and many people wear headphones and do not realized the building is closed.</a:t>
            </a:r>
          </a:p>
          <a:p>
            <a:pPr lvl="2"/>
            <a:r>
              <a:rPr lang="en-US" sz="2200" dirty="0"/>
              <a:t>Receive updates on evacuation status from the BEC.  </a:t>
            </a:r>
          </a:p>
          <a:p>
            <a:pPr lvl="2"/>
            <a:endParaRPr lang="en-US" dirty="0"/>
          </a:p>
          <a:p>
            <a:pPr marL="1371600" lvl="3" indent="0">
              <a:buNone/>
            </a:pPr>
            <a:endParaRPr lang="en-US" dirty="0"/>
          </a:p>
          <a:p>
            <a:pPr lvl="2"/>
            <a:endParaRPr lang="en-US" sz="1600" dirty="0"/>
          </a:p>
          <a:p>
            <a:endParaRPr lang="en-US" dirty="0"/>
          </a:p>
        </p:txBody>
      </p:sp>
    </p:spTree>
    <p:extLst>
      <p:ext uri="{BB962C8B-B14F-4D97-AF65-F5344CB8AC3E}">
        <p14:creationId xmlns:p14="http://schemas.microsoft.com/office/powerpoint/2010/main" val="1224068102"/>
      </p:ext>
    </p:extLst>
  </p:cSld>
  <p:clrMapOvr>
    <a:masterClrMapping/>
  </p:clrMapOvr>
</p:sld>
</file>

<file path=ppt/theme/theme1.xml><?xml version="1.0" encoding="utf-8"?>
<a:theme xmlns:a="http://schemas.openxmlformats.org/drawingml/2006/main" name="EHS PPT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 PPT template</Template>
  <TotalTime>911</TotalTime>
  <Words>1062</Words>
  <Application>Microsoft Office PowerPoint</Application>
  <PresentationFormat>Widescreen</PresentationFormat>
  <Paragraphs>106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EHS PPT template</vt:lpstr>
      <vt:lpstr>Building Emergency Evacuation Plan (BEEP) Training for Building Safety Monitors  and Alternates </vt:lpstr>
      <vt:lpstr>Introduction</vt:lpstr>
      <vt:lpstr>Training Objectives</vt:lpstr>
      <vt:lpstr>BEEP Overview</vt:lpstr>
      <vt:lpstr> Sample BEEP Evacuation Map </vt:lpstr>
      <vt:lpstr>BEEP Overview</vt:lpstr>
      <vt:lpstr>General Evacuation Guidance</vt:lpstr>
      <vt:lpstr>Safety Monitor (SM) Responsibilities</vt:lpstr>
      <vt:lpstr>SM Responsibilities During An Evacuation</vt:lpstr>
      <vt:lpstr>SM Responsibilities During An Evacuation (cont.)</vt:lpstr>
      <vt:lpstr>Post-Evacuation Steps </vt:lpstr>
      <vt:lpstr>SM BEEP Maintenance Responsibilities</vt:lpstr>
      <vt:lpstr>Summary</vt:lpstr>
      <vt:lpstr>QUESTIONS?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Emergency Evacuation Plan Training for Building Emergency Coordinators</dc:title>
  <dc:creator>Stacy T. Givens</dc:creator>
  <cp:lastModifiedBy>Givens, Stacy Thomas</cp:lastModifiedBy>
  <cp:revision>64</cp:revision>
  <cp:lastPrinted>2018-07-18T21:12:26Z</cp:lastPrinted>
  <dcterms:created xsi:type="dcterms:W3CDTF">2018-02-13T14:06:22Z</dcterms:created>
  <dcterms:modified xsi:type="dcterms:W3CDTF">2019-08-15T16:52:44Z</dcterms:modified>
</cp:coreProperties>
</file>