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256" r:id="rId2"/>
    <p:sldId id="298" r:id="rId3"/>
    <p:sldId id="304" r:id="rId4"/>
    <p:sldId id="334" r:id="rId5"/>
    <p:sldId id="335" r:id="rId6"/>
    <p:sldId id="336" r:id="rId7"/>
    <p:sldId id="337" r:id="rId8"/>
    <p:sldId id="339" r:id="rId9"/>
    <p:sldId id="290" r:id="rId10"/>
    <p:sldId id="338" r:id="rId11"/>
    <p:sldId id="340" r:id="rId12"/>
    <p:sldId id="341" r:id="rId13"/>
    <p:sldId id="342" r:id="rId14"/>
    <p:sldId id="343" r:id="rId15"/>
    <p:sldId id="344" r:id="rId16"/>
    <p:sldId id="263" r:id="rId17"/>
    <p:sldId id="269" r:id="rId18"/>
    <p:sldId id="271" r:id="rId19"/>
    <p:sldId id="277" r:id="rId20"/>
    <p:sldId id="278" r:id="rId21"/>
    <p:sldId id="332" r:id="rId22"/>
    <p:sldId id="333" r:id="rId23"/>
    <p:sldId id="320" r:id="rId24"/>
    <p:sldId id="281" r:id="rId25"/>
    <p:sldId id="288" r:id="rId26"/>
    <p:sldId id="286" r:id="rId27"/>
    <p:sldId id="327" r:id="rId28"/>
    <p:sldId id="265" r:id="rId29"/>
    <p:sldId id="266" r:id="rId30"/>
    <p:sldId id="267" r:id="rId31"/>
    <p:sldId id="291" r:id="rId32"/>
    <p:sldId id="272" r:id="rId33"/>
    <p:sldId id="329" r:id="rId34"/>
    <p:sldId id="330" r:id="rId35"/>
    <p:sldId id="324" r:id="rId36"/>
    <p:sldId id="325" r:id="rId37"/>
    <p:sldId id="274" r:id="rId38"/>
    <p:sldId id="331" r:id="rId39"/>
    <p:sldId id="276" r:id="rId40"/>
    <p:sldId id="275" r:id="rId41"/>
    <p:sldId id="294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79" d="100"/>
          <a:sy n="79" d="100"/>
        </p:scale>
        <p:origin x="-1282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8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94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51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9B0A4-EFF3-49AB-9D01-9CA0CDE9E3B8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4"/>
            <a:ext cx="3037840" cy="4651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4"/>
            <a:ext cx="3037840" cy="4651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E9FB6-B861-4597-8B60-4B8916BD67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07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5" cy="4656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0" y="0"/>
            <a:ext cx="3038475" cy="4656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878CD-F22B-42D7-9BC3-BACF0EDA3F73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5325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192"/>
            <a:ext cx="5607050" cy="41825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180"/>
            <a:ext cx="3038475" cy="465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0" y="8829180"/>
            <a:ext cx="3038475" cy="465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4EADE-C65E-4498-A78F-A1639C661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45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1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13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36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97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11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72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44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3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42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02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00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85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44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6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92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14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35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5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10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297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450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27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204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458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233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11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77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301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398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105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921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657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89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462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72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7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2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38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43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36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4EADE-C65E-4498-A78F-A1639C6615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7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2" descr="\\Epdfiler.safety.psu.edu\EPDShare1\mlh30\Desktop\Pictur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3400" cy="6881813"/>
          </a:xfrm>
          <a:prstGeom prst="rect">
            <a:avLst/>
          </a:prstGeom>
          <a:noFill/>
          <a:effectLst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2" descr="\\Epdfiler.safety.psu.edu\EPDShare1\mlh30\Desktop\Pictur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3400" cy="6881813"/>
          </a:xfrm>
          <a:prstGeom prst="rect">
            <a:avLst/>
          </a:prstGeom>
          <a:noFill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 l="77000" t="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Calibri (</a:t>
            </a:r>
            <a:r>
              <a:rPr lang="en-US" dirty="0" err="1" smtClean="0"/>
              <a:t>sz</a:t>
            </a:r>
            <a:r>
              <a:rPr lang="en-US" dirty="0" smtClean="0"/>
              <a:t> 44)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Calibri (</a:t>
            </a:r>
            <a:r>
              <a:rPr lang="en-US" dirty="0" err="1" smtClean="0"/>
              <a:t>sz</a:t>
            </a:r>
            <a:r>
              <a:rPr lang="en-US" dirty="0" smtClean="0"/>
              <a:t> 32)</a:t>
            </a:r>
          </a:p>
          <a:p>
            <a:pPr lvl="1"/>
            <a:r>
              <a:rPr lang="en-US" dirty="0" smtClean="0"/>
              <a:t>Calibri (</a:t>
            </a:r>
            <a:r>
              <a:rPr lang="en-US" dirty="0" err="1" smtClean="0"/>
              <a:t>sz</a:t>
            </a:r>
            <a:r>
              <a:rPr lang="en-US" dirty="0" smtClean="0"/>
              <a:t> 28)</a:t>
            </a:r>
          </a:p>
          <a:p>
            <a:pPr lvl="2"/>
            <a:r>
              <a:rPr lang="en-US" dirty="0" smtClean="0"/>
              <a:t>Calibri (</a:t>
            </a:r>
            <a:r>
              <a:rPr lang="en-US" dirty="0" err="1" smtClean="0"/>
              <a:t>sz</a:t>
            </a:r>
            <a:r>
              <a:rPr lang="en-US" dirty="0" smtClean="0"/>
              <a:t> 24)</a:t>
            </a:r>
          </a:p>
          <a:p>
            <a:pPr lvl="3"/>
            <a:r>
              <a:rPr lang="en-US" dirty="0" smtClean="0"/>
              <a:t>Calibri (</a:t>
            </a:r>
            <a:r>
              <a:rPr lang="en-US" dirty="0" err="1" smtClean="0"/>
              <a:t>sz</a:t>
            </a:r>
            <a:r>
              <a:rPr lang="en-US" dirty="0" smtClean="0"/>
              <a:t> 20)</a:t>
            </a:r>
          </a:p>
          <a:p>
            <a:pPr lvl="4"/>
            <a:r>
              <a:rPr lang="en-US" dirty="0" smtClean="0"/>
              <a:t>Calibri (</a:t>
            </a:r>
            <a:r>
              <a:rPr lang="en-US" dirty="0" err="1" smtClean="0"/>
              <a:t>sz</a:t>
            </a:r>
            <a:r>
              <a:rPr lang="en-US" dirty="0" smtClean="0"/>
              <a:t> 20)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B67AF-9676-40B3-BAEA-BDFF4F079D26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2589F-7EAD-42CB-852C-7E97A3A3F6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\\Epdfiler.safety.psu.edu\EPDShare1\mlh30\Desktop\Picture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533400" cy="6881813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/>
        </p:spPr>
      </p:pic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533400" y="1219200"/>
            <a:ext cx="8610600" cy="0"/>
          </a:xfrm>
          <a:prstGeom prst="line">
            <a:avLst/>
          </a:prstGeom>
          <a:noFill/>
          <a:ln w="57150">
            <a:solidFill>
              <a:srgbClr val="3E5BA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7010400" y="5562600"/>
            <a:ext cx="21336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:\EHS Protocols and Metrics\EHS Forms\OPP_EHS stacked positive - logo.png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125" y="6198552"/>
            <a:ext cx="1280160" cy="6172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crstandard.nadca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thd12@psu.ed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ras78@psu.edu" TargetMode="External"/><Relationship Id="rId4" Type="http://schemas.openxmlformats.org/officeDocument/2006/relationships/hyperlink" Target="mailto:css2@psu.edu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ha.gov/pls/oshaweb/owadisp.show_document?p_table=STANDARDS&amp;p_id=10099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sha.gov/pls/oshaweb/owadisp.show_document?p_table=STANDARDS&amp;p_id=1271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ha.gov/pls/oshaweb/owadisp.show_document?p_table=STANDARDS&amp;p_id=10099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sha.gov/pls/oshaweb/owadisp.show_document?p_table=STANDARDS&amp;p_id=12716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536" y="4267200"/>
            <a:ext cx="8367993" cy="1219200"/>
          </a:xfrm>
        </p:spPr>
        <p:txBody>
          <a:bodyPr>
            <a:normAutofit fontScale="92500" lnSpcReduction="20000"/>
          </a:bodyPr>
          <a:lstStyle/>
          <a:p>
            <a:pPr marL="1376363" indent="-1366838" algn="l"/>
            <a:r>
              <a:rPr lang="en-US" sz="1800" b="1" dirty="0" smtClean="0">
                <a:latin typeface="+mj-lt"/>
              </a:rPr>
              <a:t>Prepared for:    </a:t>
            </a:r>
            <a:r>
              <a:rPr lang="en-US" sz="22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Penn State Design &amp; Construction Services </a:t>
            </a:r>
          </a:p>
          <a:p>
            <a:pPr marL="1376363" indent="-1366838" algn="l"/>
            <a:r>
              <a:rPr lang="en-US" sz="2200" b="1" dirty="0">
                <a:solidFill>
                  <a:srgbClr val="000099"/>
                </a:solidFill>
                <a:latin typeface="Arial Black" panose="020B0A04020102020204" pitchFamily="34" charset="0"/>
              </a:rPr>
              <a:t>	</a:t>
            </a:r>
            <a:r>
              <a:rPr lang="en-US" sz="22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University Park</a:t>
            </a:r>
          </a:p>
          <a:p>
            <a:pPr algn="l"/>
            <a:r>
              <a:rPr lang="en-US" sz="1300" b="1" dirty="0">
                <a:solidFill>
                  <a:srgbClr val="000099"/>
                </a:solidFill>
                <a:latin typeface="+mj-lt"/>
              </a:rPr>
              <a:t>	</a:t>
            </a:r>
            <a:r>
              <a:rPr lang="en-US" sz="1300" b="1" dirty="0" smtClean="0">
                <a:solidFill>
                  <a:srgbClr val="000099"/>
                </a:solidFill>
                <a:latin typeface="+mj-lt"/>
              </a:rPr>
              <a:t>	</a:t>
            </a:r>
            <a:endParaRPr lang="en-US" sz="1300" b="1" dirty="0">
              <a:latin typeface="+mj-lt"/>
            </a:endParaRPr>
          </a:p>
          <a:p>
            <a:pPr marL="1376363" algn="l"/>
            <a:r>
              <a:rPr lang="en-US" sz="22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October 13, 2017</a:t>
            </a:r>
            <a:endParaRPr lang="en-US" sz="2200" b="1" dirty="0" smtClean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153400" cy="8683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Mold Management Considerations</a:t>
            </a:r>
            <a:endParaRPr 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371600"/>
            <a:ext cx="1308100" cy="116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1295400" cy="116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92348"/>
            <a:ext cx="1295400" cy="112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92349"/>
            <a:ext cx="1295400" cy="112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06493"/>
            <a:ext cx="1295400" cy="110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5831413"/>
            <a:ext cx="3733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6363" indent="-1376363"/>
            <a:r>
              <a:rPr lang="en-US" sz="1700" b="1" dirty="0">
                <a:solidFill>
                  <a:schemeClr val="tx1">
                    <a:tint val="75000"/>
                  </a:schemeClr>
                </a:solidFill>
                <a:latin typeface="+mj-lt"/>
              </a:rPr>
              <a:t>Prepared by: </a:t>
            </a:r>
            <a:r>
              <a:rPr lang="en-US" sz="1700" b="1" dirty="0" smtClean="0">
                <a:solidFill>
                  <a:schemeClr val="tx1">
                    <a:tint val="75000"/>
                  </a:schemeClr>
                </a:solidFill>
                <a:latin typeface="+mj-lt"/>
              </a:rPr>
              <a:t>	Hans </a:t>
            </a:r>
            <a:r>
              <a:rPr lang="en-US" sz="1700" b="1" dirty="0">
                <a:solidFill>
                  <a:schemeClr val="tx1">
                    <a:tint val="75000"/>
                  </a:schemeClr>
                </a:solidFill>
                <a:latin typeface="+mj-lt"/>
              </a:rPr>
              <a:t>Derr, CIH </a:t>
            </a:r>
          </a:p>
          <a:p>
            <a:pPr marL="1376363" indent="-1376363"/>
            <a:r>
              <a:rPr lang="en-US" sz="1400" b="1" dirty="0" smtClean="0">
                <a:solidFill>
                  <a:schemeClr val="tx1">
                    <a:tint val="75000"/>
                  </a:schemeClr>
                </a:solidFill>
                <a:latin typeface="+mj-lt"/>
              </a:rPr>
              <a:t>OPP/EHS –  Manager</a:t>
            </a:r>
            <a:r>
              <a:rPr lang="en-US" sz="1400" b="1" dirty="0">
                <a:solidFill>
                  <a:schemeClr val="tx1">
                    <a:tint val="75000"/>
                  </a:schemeClr>
                </a:solidFill>
                <a:latin typeface="+mj-lt"/>
              </a:rPr>
              <a:t>, Health &amp; </a:t>
            </a:r>
            <a:r>
              <a:rPr lang="en-US" sz="1400" b="1" dirty="0" smtClean="0">
                <a:solidFill>
                  <a:schemeClr val="tx1">
                    <a:tint val="75000"/>
                  </a:schemeClr>
                </a:solidFill>
                <a:latin typeface="+mj-lt"/>
              </a:rPr>
              <a:t>Environmental </a:t>
            </a:r>
          </a:p>
          <a:p>
            <a:pPr marL="1376363" indent="-1376363"/>
            <a:r>
              <a:rPr lang="en-US" sz="1400" b="1" dirty="0">
                <a:solidFill>
                  <a:schemeClr val="tx1">
                    <a:tint val="75000"/>
                  </a:schemeClr>
                </a:solidFill>
                <a:latin typeface="+mj-lt"/>
              </a:rPr>
              <a:t> </a:t>
            </a:r>
            <a:r>
              <a:rPr lang="en-US" sz="1400" b="1" dirty="0" smtClean="0">
                <a:solidFill>
                  <a:schemeClr val="tx1">
                    <a:tint val="75000"/>
                  </a:schemeClr>
                </a:solidFill>
                <a:latin typeface="+mj-lt"/>
              </a:rPr>
              <a:t>                     Programs</a:t>
            </a:r>
            <a:endParaRPr lang="en-US" sz="1400" b="1" dirty="0">
              <a:solidFill>
                <a:schemeClr val="tx1">
                  <a:tint val="75000"/>
                </a:schemeClr>
              </a:solidFill>
              <a:latin typeface="+mj-lt"/>
            </a:endParaRPr>
          </a:p>
        </p:txBody>
      </p:sp>
      <p:pic>
        <p:nvPicPr>
          <p:cNvPr id="13" name="Content Placeholder 2" descr="\\uppsfiler\EPDShare1\css2\My Documents\My Pictures\Mueller0913\mueller 0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36451"/>
            <a:ext cx="1371600" cy="107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9" y="2667000"/>
            <a:ext cx="130169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309" y="2590800"/>
            <a:ext cx="130169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 descr="http://www.epa.gov/mold/moldcourse/images/big_pic11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18930" y="2590800"/>
            <a:ext cx="1372670" cy="1143000"/>
          </a:xfrm>
          <a:prstGeom prst="rect">
            <a:avLst/>
          </a:prstGeom>
          <a:noFill/>
        </p:spPr>
      </p:pic>
      <p:pic>
        <p:nvPicPr>
          <p:cNvPr id="43012" name="Picture 4" descr="http://www.epa.gov/mold/moldcourse/images/big_pic4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05200" y="2590800"/>
            <a:ext cx="1295400" cy="1143000"/>
          </a:xfrm>
          <a:prstGeom prst="rect">
            <a:avLst/>
          </a:prstGeom>
          <a:noFill/>
        </p:spPr>
      </p:pic>
      <p:pic>
        <p:nvPicPr>
          <p:cNvPr id="43014" name="Picture 6" descr="http://www.epa.gov/mold/moldcourse/images/big_pic5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76800" y="2590800"/>
            <a:ext cx="1295400" cy="1143000"/>
          </a:xfrm>
          <a:prstGeom prst="rect">
            <a:avLst/>
          </a:prstGeom>
          <a:noFill/>
        </p:spPr>
      </p:pic>
      <p:pic>
        <p:nvPicPr>
          <p:cNvPr id="43016" name="Picture 8" descr="http://www.epa.gov/mold/moldcourse/images/big_pic6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56325" y="2590800"/>
            <a:ext cx="1287475" cy="11430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715000" y="3810000"/>
            <a:ext cx="3352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Photos courtesy of USEPA, Penn State, and others</a:t>
            </a:r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95800" y="5831413"/>
            <a:ext cx="37338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6363" indent="-1376363"/>
            <a:r>
              <a:rPr lang="en-US" sz="1700" b="1" dirty="0" smtClean="0">
                <a:solidFill>
                  <a:schemeClr val="tx1">
                    <a:tint val="75000"/>
                  </a:schemeClr>
                </a:solidFill>
                <a:latin typeface="+mj-lt"/>
              </a:rPr>
              <a:t>Curt Speaker </a:t>
            </a:r>
            <a:endParaRPr lang="en-US" sz="1700" b="1" dirty="0">
              <a:solidFill>
                <a:schemeClr val="tx1">
                  <a:tint val="75000"/>
                </a:schemeClr>
              </a:solidFill>
              <a:latin typeface="+mj-lt"/>
            </a:endParaRPr>
          </a:p>
          <a:p>
            <a:pPr marL="1376363" indent="-1376363"/>
            <a:r>
              <a:rPr lang="en-US" sz="1400" b="1" dirty="0" smtClean="0">
                <a:solidFill>
                  <a:schemeClr val="tx1">
                    <a:tint val="75000"/>
                  </a:schemeClr>
                </a:solidFill>
                <a:latin typeface="+mj-lt"/>
              </a:rPr>
              <a:t>OPP/EHS –  Biosafety Officer</a:t>
            </a:r>
            <a:endParaRPr lang="en-US" sz="1400" b="1" dirty="0">
              <a:solidFill>
                <a:schemeClr val="tx1">
                  <a:tint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200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Design &amp; Construction Considerations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 smtClean="0"/>
              <a:t>Mold Response at Penn State: Internal vs. External</a:t>
            </a:r>
          </a:p>
          <a:p>
            <a:pPr lvl="1"/>
            <a:r>
              <a:rPr lang="en-US" sz="2400" dirty="0" smtClean="0"/>
              <a:t>OPP Technical Services trained for custodial cleaning, and small-medium scale response</a:t>
            </a:r>
          </a:p>
          <a:p>
            <a:pPr lvl="2"/>
            <a:r>
              <a:rPr lang="en-US" sz="2000" dirty="0" smtClean="0"/>
              <a:t>Custodial Cleaning (mildew, surface mold, limited scope)</a:t>
            </a:r>
          </a:p>
          <a:p>
            <a:pPr lvl="3"/>
            <a:r>
              <a:rPr lang="en-US" sz="1600" dirty="0" smtClean="0"/>
              <a:t>Standard protective measure include eye, gloves, skin protection and application of cleaning/sanitizing solutions, damp control methods, respiratory protection voluntary – not anticipated</a:t>
            </a:r>
          </a:p>
          <a:p>
            <a:pPr lvl="2"/>
            <a:r>
              <a:rPr lang="en-US" sz="2000" dirty="0" smtClean="0"/>
              <a:t>Small Scale (up to 3 square feet)</a:t>
            </a:r>
          </a:p>
          <a:p>
            <a:pPr lvl="3"/>
            <a:r>
              <a:rPr lang="en-US" sz="1600" dirty="0" smtClean="0"/>
              <a:t>Area isolation, system shutdown, gloves, eye protection, disposable coveralls, respirator, HEPA vacuums, possible HEPA air filtration, spray mist/ damp work control, surface sanitize-wipe</a:t>
            </a:r>
          </a:p>
          <a:p>
            <a:pPr lvl="2"/>
            <a:r>
              <a:rPr lang="en-US" sz="2000" dirty="0" smtClean="0"/>
              <a:t>Medium Scale (3 – 10 square feet)</a:t>
            </a:r>
          </a:p>
          <a:p>
            <a:pPr lvl="3"/>
            <a:r>
              <a:rPr lang="en-US" sz="1600" dirty="0" smtClean="0"/>
              <a:t>All above plus HEPA air filtration</a:t>
            </a:r>
          </a:p>
          <a:p>
            <a:pPr lvl="1"/>
            <a:r>
              <a:rPr lang="en-US" sz="2400" dirty="0" smtClean="0"/>
              <a:t>Large Scale (&gt; 10 square feet)</a:t>
            </a:r>
          </a:p>
          <a:p>
            <a:pPr lvl="2"/>
            <a:r>
              <a:rPr lang="en-US" sz="2000" dirty="0" smtClean="0"/>
              <a:t>Refer to outside qualified IICRC or ACAC Contractors utilizing pertinent IICRC or NADCA (HVAC) cleaning standards and protocols</a:t>
            </a:r>
          </a:p>
          <a:p>
            <a:pPr lvl="1"/>
            <a:r>
              <a:rPr lang="en-US" sz="2400" i="1" dirty="0" smtClean="0"/>
              <a:t>Ultimate Decision by OPP with support/guidance by EHS</a:t>
            </a:r>
          </a:p>
          <a:p>
            <a:pPr lvl="1"/>
            <a:endParaRPr lang="en-US" sz="2400" dirty="0"/>
          </a:p>
          <a:p>
            <a:pPr lvl="3"/>
            <a:endParaRPr lang="en-US" sz="1800" dirty="0" smtClean="0">
              <a:solidFill>
                <a:srgbClr val="000099"/>
              </a:solidFill>
            </a:endParaRPr>
          </a:p>
          <a:p>
            <a:pPr lvl="2"/>
            <a:endParaRPr lang="en-US" sz="1600" dirty="0" smtClean="0"/>
          </a:p>
          <a:p>
            <a:pPr lvl="2"/>
            <a:endParaRPr lang="en-US" sz="1600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61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Design &amp; Construction Considerations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648200"/>
          </a:xfrm>
        </p:spPr>
        <p:txBody>
          <a:bodyPr>
            <a:normAutofit/>
          </a:bodyPr>
          <a:lstStyle/>
          <a:p>
            <a:r>
              <a:rPr lang="en-US" sz="2600" b="1" dirty="0" smtClean="0"/>
              <a:t>Resources</a:t>
            </a:r>
          </a:p>
          <a:p>
            <a:pPr lvl="1"/>
            <a:r>
              <a:rPr lang="en-US" sz="2400" dirty="0" smtClean="0">
                <a:solidFill>
                  <a:srgbClr val="000099"/>
                </a:solidFill>
              </a:rPr>
              <a:t>Penn State EHS Website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000099"/>
                </a:solidFill>
              </a:rPr>
              <a:t>     https://ehs.psu.edu/indoor-air-quality/requirements-guidelines</a:t>
            </a:r>
          </a:p>
          <a:p>
            <a:pPr lvl="2"/>
            <a:r>
              <a:rPr lang="en-US" sz="2000" dirty="0" smtClean="0"/>
              <a:t>Indoor Air Quality Standard Procedures (2014)</a:t>
            </a:r>
          </a:p>
          <a:p>
            <a:pPr lvl="2"/>
            <a:r>
              <a:rPr lang="en-US" sz="2000" dirty="0" smtClean="0"/>
              <a:t>Mold Standard Operating Procedure (2014)</a:t>
            </a:r>
          </a:p>
          <a:p>
            <a:pPr lvl="2"/>
            <a:r>
              <a:rPr lang="en-US" sz="2000" dirty="0" smtClean="0"/>
              <a:t>Water Incursion Guide (updated 2012)</a:t>
            </a:r>
            <a:endParaRPr lang="en-US" sz="1800" dirty="0" smtClean="0">
              <a:solidFill>
                <a:srgbClr val="000099"/>
              </a:solidFill>
            </a:endParaRPr>
          </a:p>
          <a:p>
            <a:pPr lvl="2"/>
            <a:endParaRPr lang="en-US" sz="1600" dirty="0" smtClean="0"/>
          </a:p>
          <a:p>
            <a:pPr lvl="2"/>
            <a:endParaRPr lang="en-US" sz="1600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4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Design &amp; Construction Considerations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 smtClean="0"/>
              <a:t>Resources</a:t>
            </a:r>
          </a:p>
          <a:p>
            <a:pPr lvl="1"/>
            <a:r>
              <a:rPr lang="en-US" sz="2600" dirty="0" smtClean="0">
                <a:solidFill>
                  <a:srgbClr val="000099"/>
                </a:solidFill>
              </a:rPr>
              <a:t>Handout/ Other Information</a:t>
            </a:r>
          </a:p>
          <a:p>
            <a:pPr lvl="2"/>
            <a:r>
              <a:rPr lang="en-US" sz="2000" b="1" dirty="0" smtClean="0"/>
              <a:t>ASHRAE Standards</a:t>
            </a:r>
            <a:r>
              <a:rPr lang="en-US" sz="2000" dirty="0" smtClean="0"/>
              <a:t>:</a:t>
            </a:r>
          </a:p>
          <a:p>
            <a:pPr lvl="3"/>
            <a:r>
              <a:rPr lang="en-US" sz="1600" dirty="0" smtClean="0"/>
              <a:t>62.1-2010	Ventilation for Acceptable Indoor Air Quality</a:t>
            </a:r>
          </a:p>
          <a:p>
            <a:pPr lvl="3"/>
            <a:r>
              <a:rPr lang="en-US" sz="1600" dirty="0" smtClean="0"/>
              <a:t>55-2010	Thermal Environmental Conditions for Human Occupancy</a:t>
            </a:r>
          </a:p>
          <a:p>
            <a:pPr lvl="3"/>
            <a:r>
              <a:rPr lang="en-US" sz="1600" dirty="0" smtClean="0"/>
              <a:t>0-2013	The Commissioning Process (2013 or updated)</a:t>
            </a:r>
          </a:p>
          <a:p>
            <a:pPr lvl="3"/>
            <a:r>
              <a:rPr lang="en-US" sz="1600" dirty="0" smtClean="0"/>
              <a:t>188-2015	</a:t>
            </a:r>
            <a:r>
              <a:rPr lang="en-US" sz="1600" dirty="0" err="1" smtClean="0"/>
              <a:t>Legionellosis</a:t>
            </a:r>
            <a:r>
              <a:rPr lang="en-US" sz="1600" dirty="0" smtClean="0"/>
              <a:t>: Risk Management for Building Water Systems</a:t>
            </a:r>
          </a:p>
          <a:p>
            <a:pPr lvl="2"/>
            <a:r>
              <a:rPr lang="en-US" sz="2000" b="1" dirty="0" smtClean="0"/>
              <a:t>Certified </a:t>
            </a:r>
            <a:r>
              <a:rPr lang="en-US" sz="2000" b="1" dirty="0"/>
              <a:t>Servicer Training</a:t>
            </a:r>
          </a:p>
          <a:p>
            <a:pPr lvl="3"/>
            <a:r>
              <a:rPr lang="en-US" sz="1600" b="1" dirty="0"/>
              <a:t>Institute of Inspection, Cleaning, and Restoration Certification (</a:t>
            </a:r>
            <a:r>
              <a:rPr lang="en-US" sz="1600" b="1" dirty="0" smtClean="0"/>
              <a:t>IICRC)</a:t>
            </a:r>
          </a:p>
          <a:p>
            <a:pPr lvl="4"/>
            <a:r>
              <a:rPr lang="en-US" sz="1600" i="1" u="sng" dirty="0" smtClean="0">
                <a:solidFill>
                  <a:srgbClr val="000099"/>
                </a:solidFill>
              </a:rPr>
              <a:t>Mold Removal Specialist </a:t>
            </a:r>
            <a:r>
              <a:rPr lang="en-US" sz="1600" dirty="0" smtClean="0">
                <a:solidFill>
                  <a:srgbClr val="000099"/>
                </a:solidFill>
              </a:rPr>
              <a:t>or </a:t>
            </a:r>
            <a:r>
              <a:rPr lang="en-US" sz="1600" i="1" u="sng" dirty="0" smtClean="0">
                <a:solidFill>
                  <a:srgbClr val="000099"/>
                </a:solidFill>
              </a:rPr>
              <a:t>Applied Microbial Restoration Technician </a:t>
            </a:r>
            <a:r>
              <a:rPr lang="en-US" sz="1600" dirty="0" smtClean="0">
                <a:solidFill>
                  <a:srgbClr val="000099"/>
                </a:solidFill>
              </a:rPr>
              <a:t>(alternate)</a:t>
            </a:r>
          </a:p>
          <a:p>
            <a:pPr lvl="3"/>
            <a:r>
              <a:rPr lang="en-US" sz="1600" b="1" dirty="0"/>
              <a:t>American Council for Accredited Certifications</a:t>
            </a:r>
          </a:p>
          <a:p>
            <a:pPr lvl="4"/>
            <a:r>
              <a:rPr lang="en-US" sz="1600" u="sng" dirty="0" smtClean="0">
                <a:solidFill>
                  <a:srgbClr val="000099"/>
                </a:solidFill>
              </a:rPr>
              <a:t>Certified </a:t>
            </a:r>
            <a:r>
              <a:rPr lang="en-US" sz="1600" u="sng" dirty="0">
                <a:solidFill>
                  <a:srgbClr val="000099"/>
                </a:solidFill>
              </a:rPr>
              <a:t>Mold </a:t>
            </a:r>
            <a:r>
              <a:rPr lang="en-US" sz="1600" u="sng" dirty="0" err="1">
                <a:solidFill>
                  <a:srgbClr val="000099"/>
                </a:solidFill>
              </a:rPr>
              <a:t>Remediator</a:t>
            </a:r>
            <a:r>
              <a:rPr lang="en-US" sz="1600" u="sng" dirty="0">
                <a:solidFill>
                  <a:srgbClr val="000099"/>
                </a:solidFill>
              </a:rPr>
              <a:t> </a:t>
            </a:r>
            <a:r>
              <a:rPr lang="en-US" sz="1600" dirty="0">
                <a:solidFill>
                  <a:srgbClr val="000099"/>
                </a:solidFill>
              </a:rPr>
              <a:t>(CMR)</a:t>
            </a:r>
          </a:p>
          <a:p>
            <a:pPr lvl="2"/>
            <a:r>
              <a:rPr lang="en-US" sz="2100" b="1" dirty="0"/>
              <a:t>Cleaning/ Remediation </a:t>
            </a:r>
            <a:r>
              <a:rPr lang="en-US" sz="2100" b="1" dirty="0" smtClean="0"/>
              <a:t>Standards:</a:t>
            </a:r>
            <a:endParaRPr lang="en-US" sz="2100" b="1" dirty="0"/>
          </a:p>
          <a:p>
            <a:pPr lvl="3"/>
            <a:r>
              <a:rPr lang="en-US" sz="1600" b="1" dirty="0" smtClean="0"/>
              <a:t>ACR- </a:t>
            </a:r>
            <a:r>
              <a:rPr lang="en-US" sz="1600" b="1" dirty="0"/>
              <a:t>The NADCA Standard for Inspection, Cleaning, and Restoration Certification of HVAC System (2013)  </a:t>
            </a:r>
            <a:r>
              <a:rPr lang="en-US" sz="1600" dirty="0">
                <a:solidFill>
                  <a:srgbClr val="000099"/>
                </a:solidFill>
              </a:rPr>
              <a:t>http://acrstandard.nadca.com</a:t>
            </a:r>
            <a:r>
              <a:rPr lang="en-US" sz="1600" b="1" dirty="0"/>
              <a:t>	</a:t>
            </a:r>
          </a:p>
          <a:p>
            <a:pPr lvl="1"/>
            <a:endParaRPr lang="en-US" sz="2400" dirty="0"/>
          </a:p>
          <a:p>
            <a:pPr lvl="3"/>
            <a:endParaRPr lang="en-US" sz="1800" dirty="0" smtClean="0">
              <a:solidFill>
                <a:srgbClr val="000099"/>
              </a:solidFill>
            </a:endParaRPr>
          </a:p>
          <a:p>
            <a:pPr lvl="2"/>
            <a:endParaRPr lang="en-US" sz="1600" dirty="0" smtClean="0"/>
          </a:p>
          <a:p>
            <a:pPr lvl="2"/>
            <a:endParaRPr lang="en-US" sz="1600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45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Design &amp; Construction Considerations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648200"/>
          </a:xfrm>
        </p:spPr>
        <p:txBody>
          <a:bodyPr>
            <a:normAutofit/>
          </a:bodyPr>
          <a:lstStyle/>
          <a:p>
            <a:r>
              <a:rPr lang="en-US" sz="2600" b="1" dirty="0" smtClean="0"/>
              <a:t>Resources</a:t>
            </a:r>
          </a:p>
          <a:p>
            <a:pPr lvl="1"/>
            <a:r>
              <a:rPr lang="en-US" sz="2400" dirty="0" smtClean="0">
                <a:solidFill>
                  <a:srgbClr val="000099"/>
                </a:solidFill>
              </a:rPr>
              <a:t>Handout/ Other Information</a:t>
            </a:r>
          </a:p>
          <a:p>
            <a:pPr lvl="2"/>
            <a:r>
              <a:rPr lang="en-US" sz="2100" b="1" dirty="0" smtClean="0"/>
              <a:t>Cleaning/ Remediation Standards:</a:t>
            </a:r>
          </a:p>
          <a:p>
            <a:pPr lvl="3"/>
            <a:r>
              <a:rPr lang="en-US" i="1" dirty="0" smtClean="0"/>
              <a:t>ACR - The NADCA Standard for Inspection, Cleaning, and Restoration Certification of HVAC System (2013)  </a:t>
            </a:r>
            <a:r>
              <a:rPr lang="en-US" sz="1600" dirty="0" smtClean="0">
                <a:solidFill>
                  <a:srgbClr val="000099"/>
                </a:solidFill>
                <a:hlinkClick r:id="rId3"/>
              </a:rPr>
              <a:t>http://acrstandard.nadca.com</a:t>
            </a:r>
            <a:endParaRPr lang="en-US" sz="1600" dirty="0" smtClean="0">
              <a:solidFill>
                <a:srgbClr val="000099"/>
              </a:solidFill>
            </a:endParaRPr>
          </a:p>
          <a:p>
            <a:pPr lvl="3"/>
            <a:r>
              <a:rPr lang="en-US" i="1" dirty="0" smtClean="0"/>
              <a:t>IICRC Standards:</a:t>
            </a:r>
          </a:p>
          <a:p>
            <a:pPr lvl="4"/>
            <a:r>
              <a:rPr lang="en-US" sz="1800" b="1" dirty="0" smtClean="0">
                <a:solidFill>
                  <a:srgbClr val="000099"/>
                </a:solidFill>
              </a:rPr>
              <a:t>S400	Commercial Built-Environment Cleaning and 	Restoration</a:t>
            </a:r>
          </a:p>
          <a:p>
            <a:pPr lvl="4"/>
            <a:r>
              <a:rPr lang="en-US" sz="1800" b="1" dirty="0" smtClean="0">
                <a:solidFill>
                  <a:srgbClr val="000099"/>
                </a:solidFill>
              </a:rPr>
              <a:t>S550	Commercial Structural Drying</a:t>
            </a:r>
          </a:p>
          <a:p>
            <a:pPr lvl="4"/>
            <a:r>
              <a:rPr lang="en-US" sz="1800" b="1" dirty="0" smtClean="0">
                <a:solidFill>
                  <a:srgbClr val="000099"/>
                </a:solidFill>
              </a:rPr>
              <a:t>S520	Mold Remediation</a:t>
            </a:r>
          </a:p>
          <a:p>
            <a:pPr lvl="4"/>
            <a:endParaRPr lang="en-US" sz="2400" dirty="0"/>
          </a:p>
          <a:p>
            <a:pPr lvl="3"/>
            <a:endParaRPr lang="en-US" sz="1800" dirty="0" smtClean="0">
              <a:solidFill>
                <a:srgbClr val="000099"/>
              </a:solidFill>
            </a:endParaRPr>
          </a:p>
          <a:p>
            <a:pPr lvl="2"/>
            <a:endParaRPr lang="en-US" sz="1600" dirty="0" smtClean="0"/>
          </a:p>
          <a:p>
            <a:pPr lvl="2"/>
            <a:endParaRPr lang="en-US" sz="1600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75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Design &amp; Construction Considerations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648200"/>
          </a:xfrm>
        </p:spPr>
        <p:txBody>
          <a:bodyPr>
            <a:normAutofit/>
          </a:bodyPr>
          <a:lstStyle/>
          <a:p>
            <a:r>
              <a:rPr lang="en-US" sz="2600" b="1" dirty="0" smtClean="0"/>
              <a:t>Questions?</a:t>
            </a:r>
            <a:endParaRPr lang="en-US" sz="2600" b="1" dirty="0"/>
          </a:p>
          <a:p>
            <a:pPr marL="0" indent="0">
              <a:buNone/>
            </a:pPr>
            <a:endParaRPr lang="en-US" sz="2600" b="1" dirty="0" smtClean="0"/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endParaRPr lang="en-US" sz="2600" b="1" dirty="0" smtClean="0"/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EHS Contact Information</a:t>
            </a:r>
            <a:endParaRPr lang="en-US" sz="2000" dirty="0"/>
          </a:p>
          <a:p>
            <a:pPr marL="1149350" lvl="3"/>
            <a:r>
              <a:rPr lang="en-US" sz="1800" dirty="0" smtClean="0">
                <a:solidFill>
                  <a:srgbClr val="000099"/>
                </a:solidFill>
              </a:rPr>
              <a:t>Hans Derr	 	(814) 863-3834	</a:t>
            </a:r>
            <a:r>
              <a:rPr lang="en-US" sz="1800" dirty="0" smtClean="0">
                <a:solidFill>
                  <a:srgbClr val="000099"/>
                </a:solidFill>
                <a:hlinkClick r:id="rId3"/>
              </a:rPr>
              <a:t>thd12@psu.edu</a:t>
            </a:r>
            <a:endParaRPr lang="en-US" sz="1800" dirty="0" smtClean="0">
              <a:solidFill>
                <a:srgbClr val="000099"/>
              </a:solidFill>
            </a:endParaRPr>
          </a:p>
          <a:p>
            <a:pPr marL="1149350" lvl="3"/>
            <a:r>
              <a:rPr lang="en-US" sz="1800" dirty="0" smtClean="0">
                <a:solidFill>
                  <a:srgbClr val="000099"/>
                </a:solidFill>
              </a:rPr>
              <a:t>Curt Speaker		(814) 863-3905	</a:t>
            </a:r>
            <a:r>
              <a:rPr lang="en-US" sz="1800" dirty="0" smtClean="0">
                <a:solidFill>
                  <a:srgbClr val="000099"/>
                </a:solidFill>
                <a:hlinkClick r:id="rId4"/>
              </a:rPr>
              <a:t>css2@psu.edu</a:t>
            </a:r>
            <a:endParaRPr lang="en-US" sz="1800" dirty="0" smtClean="0">
              <a:solidFill>
                <a:srgbClr val="000099"/>
              </a:solidFill>
            </a:endParaRPr>
          </a:p>
          <a:p>
            <a:pPr marL="1149350" lvl="3"/>
            <a:r>
              <a:rPr lang="en-US" sz="1800" dirty="0">
                <a:solidFill>
                  <a:srgbClr val="000099"/>
                </a:solidFill>
              </a:rPr>
              <a:t>EHS General		(814) 865-6391</a:t>
            </a:r>
          </a:p>
          <a:p>
            <a:pPr marL="1149350" lvl="3"/>
            <a:r>
              <a:rPr lang="en-US" sz="1800" dirty="0" smtClean="0">
                <a:solidFill>
                  <a:srgbClr val="000099"/>
                </a:solidFill>
              </a:rPr>
              <a:t>Bob Segura, Acting Dir.	(814) 863-3874	</a:t>
            </a:r>
            <a:r>
              <a:rPr lang="en-US" sz="1800" dirty="0" smtClean="0">
                <a:solidFill>
                  <a:srgbClr val="000099"/>
                </a:solidFill>
                <a:hlinkClick r:id="rId5"/>
              </a:rPr>
              <a:t>ras78@psu.edu</a:t>
            </a:r>
            <a:endParaRPr lang="en-US" sz="1800" dirty="0" smtClean="0">
              <a:solidFill>
                <a:srgbClr val="000099"/>
              </a:solidFill>
            </a:endParaRPr>
          </a:p>
          <a:p>
            <a:pPr marL="1371600" lvl="3" indent="0">
              <a:buNone/>
            </a:pPr>
            <a:endParaRPr lang="en-US" sz="1800" dirty="0" smtClean="0">
              <a:solidFill>
                <a:srgbClr val="000099"/>
              </a:solidFill>
            </a:endParaRPr>
          </a:p>
          <a:p>
            <a:pPr lvl="2"/>
            <a:endParaRPr lang="en-US" sz="1600" dirty="0" smtClean="0"/>
          </a:p>
          <a:p>
            <a:pPr lvl="2"/>
            <a:endParaRPr lang="en-US" sz="1600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Design &amp; Construction Considerations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Presentation Support Slides</a:t>
            </a:r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endParaRPr lang="en-US" sz="2600" b="1" dirty="0" smtClean="0"/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64291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Prevention and Control of Mold Growth – General Guidelines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495800"/>
          </a:xfrm>
        </p:spPr>
        <p:txBody>
          <a:bodyPr>
            <a:normAutofit lnSpcReduction="10000"/>
          </a:bodyPr>
          <a:lstStyle/>
          <a:p>
            <a:r>
              <a:rPr lang="en-US" sz="2400" u="sng" dirty="0" smtClean="0"/>
              <a:t>Prompt attention </a:t>
            </a:r>
            <a:r>
              <a:rPr lang="en-US" sz="2400" dirty="0" smtClean="0"/>
              <a:t>to water incursion</a:t>
            </a:r>
          </a:p>
          <a:p>
            <a:pPr lvl="1"/>
            <a:r>
              <a:rPr lang="en-US" sz="2400" dirty="0" smtClean="0"/>
              <a:t>First 24 to 48 hours are critical</a:t>
            </a:r>
          </a:p>
          <a:p>
            <a:r>
              <a:rPr lang="en-US" sz="2400" u="sng" dirty="0" smtClean="0"/>
              <a:t>Effectively extract potable or gray water </a:t>
            </a:r>
            <a:r>
              <a:rPr lang="en-US" sz="2400" dirty="0" smtClean="0"/>
              <a:t>followed by steam cleaning</a:t>
            </a:r>
          </a:p>
          <a:p>
            <a:r>
              <a:rPr lang="en-US" sz="2400" u="sng" dirty="0" smtClean="0"/>
              <a:t>Clean mold from surfaces </a:t>
            </a:r>
            <a:r>
              <a:rPr lang="en-US" sz="2400" dirty="0" smtClean="0"/>
              <a:t>using wet methods or HEPA-vacuum  </a:t>
            </a:r>
          </a:p>
          <a:p>
            <a:pPr lvl="1"/>
            <a:r>
              <a:rPr lang="en-US" sz="2400" dirty="0" smtClean="0"/>
              <a:t>Use mist then HEPA vacuum to remove spores</a:t>
            </a:r>
          </a:p>
          <a:p>
            <a:r>
              <a:rPr lang="en-US" sz="2400" u="sng" dirty="0" smtClean="0"/>
              <a:t>NO dry-brushing or standard vacuuming</a:t>
            </a:r>
          </a:p>
          <a:p>
            <a:r>
              <a:rPr lang="en-US" sz="2400" dirty="0" smtClean="0"/>
              <a:t>Do everything possible to </a:t>
            </a:r>
            <a:r>
              <a:rPr lang="en-US" sz="2400" u="sng" dirty="0" smtClean="0"/>
              <a:t>limit the spread of mold spores</a:t>
            </a:r>
          </a:p>
          <a:p>
            <a:r>
              <a:rPr lang="en-US" sz="2400" u="sng" dirty="0" smtClean="0"/>
              <a:t>Final clean</a:t>
            </a:r>
            <a:r>
              <a:rPr lang="en-US" sz="2400" dirty="0" smtClean="0"/>
              <a:t> </a:t>
            </a:r>
            <a:r>
              <a:rPr lang="en-US" sz="2400" i="1" dirty="0" smtClean="0"/>
              <a:t>using sanitizer or disinfectant</a:t>
            </a:r>
          </a:p>
          <a:p>
            <a:r>
              <a:rPr lang="en-US" sz="2400" b="1" i="1" dirty="0">
                <a:solidFill>
                  <a:srgbClr val="000099"/>
                </a:solidFill>
              </a:rPr>
              <a:t>Eliminate </a:t>
            </a:r>
            <a:r>
              <a:rPr lang="en-US" sz="2400" b="1" i="1" dirty="0" smtClean="0">
                <a:solidFill>
                  <a:srgbClr val="000099"/>
                </a:solidFill>
              </a:rPr>
              <a:t>uncontrolled sources </a:t>
            </a:r>
            <a:r>
              <a:rPr lang="en-US" sz="2400" b="1" i="1" dirty="0">
                <a:solidFill>
                  <a:srgbClr val="000099"/>
                </a:solidFill>
              </a:rPr>
              <a:t>of moisture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855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Levels of mold response –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i="1" dirty="0"/>
              <a:t>t</a:t>
            </a:r>
            <a:r>
              <a:rPr lang="en-US" sz="4000" i="1" dirty="0" smtClean="0"/>
              <a:t>o clean? …or not to clean?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772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For </a:t>
            </a:r>
            <a:r>
              <a:rPr lang="en-US" sz="2400" u="sng" dirty="0" smtClean="0"/>
              <a:t>small spots </a:t>
            </a:r>
            <a:r>
              <a:rPr lang="en-US" sz="2400" dirty="0" smtClean="0"/>
              <a:t>on drywall, cinderblock (CMU), vent covers/diffusers, bathroom tile, other hard surfaces, </a:t>
            </a:r>
            <a:r>
              <a:rPr lang="en-US" sz="2400" i="1" dirty="0" smtClean="0"/>
              <a:t>lightly spray mold and wipe off</a:t>
            </a:r>
          </a:p>
          <a:p>
            <a:r>
              <a:rPr lang="en-US" sz="2400" u="sng" dirty="0" smtClean="0"/>
              <a:t>Porous items </a:t>
            </a:r>
            <a:r>
              <a:rPr lang="en-US" sz="2400" dirty="0" smtClean="0"/>
              <a:t>(paper, cardboard, ceiling tiles) – </a:t>
            </a:r>
            <a:r>
              <a:rPr lang="en-US" sz="2400" i="1" dirty="0" smtClean="0"/>
              <a:t>cannot usually be saved, unless very light growth </a:t>
            </a:r>
          </a:p>
          <a:p>
            <a:r>
              <a:rPr lang="en-US" sz="2400" u="sng" dirty="0"/>
              <a:t>C</a:t>
            </a:r>
            <a:r>
              <a:rPr lang="en-US" sz="2400" u="sng" dirty="0" smtClean="0"/>
              <a:t>loth items </a:t>
            </a:r>
            <a:r>
              <a:rPr lang="en-US" sz="2400" dirty="0" smtClean="0"/>
              <a:t>can </a:t>
            </a:r>
            <a:r>
              <a:rPr lang="en-US" sz="2400" i="1" dirty="0" smtClean="0"/>
              <a:t>be laundered, if limited growth period</a:t>
            </a:r>
          </a:p>
          <a:p>
            <a:r>
              <a:rPr lang="en-US" sz="2400" u="sng" dirty="0" smtClean="0"/>
              <a:t>Carpeting</a:t>
            </a:r>
            <a:r>
              <a:rPr lang="en-US" sz="2400" dirty="0" smtClean="0"/>
              <a:t> should be </a:t>
            </a:r>
            <a:r>
              <a:rPr lang="en-US" sz="2400" i="1" dirty="0" smtClean="0"/>
              <a:t>HEPA-vacuumed, then steam- or hot-water/disinfectant extracted</a:t>
            </a:r>
            <a:endParaRPr lang="en-US" sz="2400" dirty="0" smtClean="0"/>
          </a:p>
          <a:p>
            <a:r>
              <a:rPr lang="en-US" sz="2400" b="1" i="1" dirty="0" smtClean="0">
                <a:solidFill>
                  <a:srgbClr val="000099"/>
                </a:solidFill>
              </a:rPr>
              <a:t>Prompt drying is essential to prevent re-growth</a:t>
            </a:r>
            <a:endParaRPr lang="en-US" sz="24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1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Levels of mold response – </a:t>
            </a:r>
            <a:br>
              <a:rPr lang="en-US" sz="3600" dirty="0"/>
            </a:br>
            <a:r>
              <a:rPr lang="en-US" sz="3600" i="1" dirty="0" smtClean="0"/>
              <a:t>to clean? </a:t>
            </a:r>
            <a:r>
              <a:rPr lang="en-US" sz="3600" i="1" dirty="0"/>
              <a:t>…or not to clean?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525963"/>
          </a:xfrm>
        </p:spPr>
        <p:txBody>
          <a:bodyPr>
            <a:normAutofit/>
          </a:bodyPr>
          <a:lstStyle/>
          <a:p>
            <a:r>
              <a:rPr lang="en-US" sz="2400" u="sng" dirty="0" smtClean="0"/>
              <a:t>Drywall</a:t>
            </a:r>
            <a:r>
              <a:rPr lang="en-US" sz="2400" dirty="0"/>
              <a:t> </a:t>
            </a:r>
            <a:r>
              <a:rPr lang="en-US" sz="2400" dirty="0" smtClean="0"/>
              <a:t>– Localized spots can be cleaned/paint sealed</a:t>
            </a:r>
          </a:p>
          <a:p>
            <a:r>
              <a:rPr lang="en-US" sz="2400" u="sng" dirty="0" smtClean="0"/>
              <a:t>Drywall</a:t>
            </a:r>
            <a:r>
              <a:rPr lang="en-US" sz="2400" dirty="0" smtClean="0"/>
              <a:t> – Arrange for removal if swelling or deteriorating</a:t>
            </a:r>
          </a:p>
          <a:p>
            <a:r>
              <a:rPr lang="en-US" sz="2400" u="sng" dirty="0" smtClean="0"/>
              <a:t>Drywall or Plaster</a:t>
            </a:r>
            <a:r>
              <a:rPr lang="en-US" sz="2400" dirty="0" smtClean="0"/>
              <a:t> – Large areas (&gt;10-15 square feet) or several smaller areas in a room require more area preparation and control, request assistance.</a:t>
            </a:r>
          </a:p>
          <a:p>
            <a:r>
              <a:rPr lang="en-US" sz="2400" u="sng" dirty="0" smtClean="0"/>
              <a:t>Insulation </a:t>
            </a:r>
            <a:r>
              <a:rPr lang="en-US" sz="2400" dirty="0" smtClean="0"/>
              <a:t>– If moldy, arrange for removal</a:t>
            </a:r>
          </a:p>
          <a:p>
            <a:r>
              <a:rPr lang="en-US" sz="2400" u="sng" dirty="0" smtClean="0"/>
              <a:t>Carpet</a:t>
            </a:r>
            <a:r>
              <a:rPr lang="en-US" sz="2400" dirty="0" smtClean="0"/>
              <a:t> – If carpet backing shows mold growth, or if not cleaned/sanitized within 56 hours, carpet should be discarded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743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Levels of mold response – </a:t>
            </a:r>
            <a:br>
              <a:rPr lang="en-US" sz="3600" dirty="0"/>
            </a:br>
            <a:r>
              <a:rPr lang="en-US" sz="3600" i="1" dirty="0"/>
              <a:t>to clean? …or not to clean?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525963"/>
          </a:xfrm>
        </p:spPr>
        <p:txBody>
          <a:bodyPr>
            <a:normAutofit/>
          </a:bodyPr>
          <a:lstStyle/>
          <a:p>
            <a:r>
              <a:rPr lang="en-US" sz="2400" u="sng" dirty="0" smtClean="0"/>
              <a:t>Discard all items impacted by sewage water </a:t>
            </a:r>
            <a:r>
              <a:rPr lang="en-US" sz="2400" dirty="0" smtClean="0"/>
              <a:t>(black water)</a:t>
            </a:r>
          </a:p>
          <a:p>
            <a:r>
              <a:rPr lang="en-US" sz="2400" u="sng" dirty="0" smtClean="0"/>
              <a:t>Diffusers may be wipe-cleaned</a:t>
            </a:r>
            <a:r>
              <a:rPr lang="en-US" sz="2400" dirty="0" smtClean="0"/>
              <a:t>, unless extensive</a:t>
            </a:r>
            <a:endParaRPr lang="en-US" sz="2400" dirty="0"/>
          </a:p>
          <a:p>
            <a:pPr lvl="1"/>
            <a:r>
              <a:rPr lang="en-US" sz="2400" dirty="0" smtClean="0"/>
              <a:t>Look for mold on internal duct surfaces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2400" b="1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b="1" dirty="0" smtClean="0"/>
              <a:t>Avoid </a:t>
            </a:r>
            <a:r>
              <a:rPr lang="en-US" sz="2400" b="1" dirty="0"/>
              <a:t>cleaning </a:t>
            </a:r>
            <a:r>
              <a:rPr lang="en-US" sz="2400" b="1" dirty="0" smtClean="0"/>
              <a:t>that require extensive movement of equipment or articles to access the mold</a:t>
            </a:r>
          </a:p>
          <a:p>
            <a:pPr lvl="1"/>
            <a:r>
              <a:rPr lang="en-US" sz="2400" dirty="0">
                <a:solidFill>
                  <a:srgbClr val="000099"/>
                </a:solidFill>
              </a:rPr>
              <a:t>Obtain assistance before cleaning or removing extensively-impacted surfaces </a:t>
            </a:r>
          </a:p>
        </p:txBody>
      </p:sp>
    </p:spTree>
    <p:extLst>
      <p:ext uri="{BB962C8B-B14F-4D97-AF65-F5344CB8AC3E}">
        <p14:creationId xmlns:p14="http://schemas.microsoft.com/office/powerpoint/2010/main" val="223495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536" y="1447800"/>
            <a:ext cx="8367993" cy="47244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99"/>
                </a:solidFill>
                <a:latin typeface="+mj-lt"/>
              </a:rPr>
              <a:t>Overview </a:t>
            </a:r>
            <a:endParaRPr lang="en-US" sz="2800" b="1" i="1" dirty="0" smtClean="0">
              <a:solidFill>
                <a:srgbClr val="000099"/>
              </a:solidFill>
              <a:latin typeface="+mj-lt"/>
            </a:endParaRPr>
          </a:p>
          <a:p>
            <a:pPr marL="919163" lvl="1" indent="-4572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  <a:latin typeface="+mj-lt"/>
              </a:rPr>
              <a:t>Mold Fast Facts  </a:t>
            </a:r>
          </a:p>
          <a:p>
            <a:pPr marL="919163" lvl="1" indent="-4572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  <a:latin typeface="+mj-lt"/>
              </a:rPr>
              <a:t>Design &amp; Construction Considerations</a:t>
            </a:r>
          </a:p>
          <a:p>
            <a:pPr marL="1376363" lvl="2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General design/construction issues</a:t>
            </a:r>
          </a:p>
          <a:p>
            <a:pPr marL="1376363" lvl="2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Penn State D&amp;C Standard sections</a:t>
            </a:r>
          </a:p>
          <a:p>
            <a:pPr marL="919163" lvl="1" indent="-457200" algn="l">
              <a:buFont typeface="Arial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Mold Response @ Penn State – Internal vs. External</a:t>
            </a:r>
          </a:p>
          <a:p>
            <a:pPr marL="919163" lvl="1" indent="-4572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  <a:latin typeface="+mj-lt"/>
              </a:rPr>
              <a:t>Resources</a:t>
            </a:r>
          </a:p>
          <a:p>
            <a:pPr marL="1376363" lvl="2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Penn State EHS website</a:t>
            </a:r>
          </a:p>
          <a:p>
            <a:pPr marL="1376363" lvl="2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Handout – Other information</a:t>
            </a:r>
          </a:p>
          <a:p>
            <a:pPr marL="919163" lvl="1" indent="-4572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  <a:latin typeface="+mj-lt"/>
              </a:rPr>
              <a:t>Questions/ Follow-up</a:t>
            </a:r>
            <a:endParaRPr lang="en-US" sz="2400" dirty="0">
              <a:solidFill>
                <a:srgbClr val="000099"/>
              </a:solidFill>
              <a:latin typeface="+mj-lt"/>
            </a:endParaRPr>
          </a:p>
          <a:p>
            <a:pPr marL="1376363" lvl="2" indent="-457200" algn="l"/>
            <a:endParaRPr lang="en-US" sz="2000" b="1" dirty="0" smtClean="0">
              <a:latin typeface="+mj-lt"/>
            </a:endParaRPr>
          </a:p>
          <a:p>
            <a:pPr marL="919163" lvl="1" indent="-457200" algn="l"/>
            <a:endParaRPr lang="en-US" sz="2400" b="1" dirty="0" smtClean="0">
              <a:latin typeface="+mj-lt"/>
            </a:endParaRPr>
          </a:p>
          <a:p>
            <a:pPr marL="919163" lvl="1" indent="-457200" algn="l">
              <a:buFont typeface="Arial" pitchFamily="34" charset="0"/>
              <a:buChar char="•"/>
            </a:pPr>
            <a:endParaRPr lang="en-US" sz="2400" b="1" dirty="0" smtClean="0">
              <a:latin typeface="+mj-lt"/>
            </a:endParaRPr>
          </a:p>
          <a:p>
            <a:pPr marL="919163" lvl="1" indent="-457200" algn="l">
              <a:buFont typeface="Arial" pitchFamily="34" charset="0"/>
              <a:buChar char="•"/>
            </a:pPr>
            <a:endParaRPr lang="en-US" sz="2400" b="1" dirty="0" smtClean="0">
              <a:latin typeface="+mj-lt"/>
            </a:endParaRPr>
          </a:p>
          <a:p>
            <a:pPr lvl="1" algn="l">
              <a:buFont typeface="Arial" pitchFamily="34" charset="0"/>
              <a:buChar char="•"/>
            </a:pPr>
            <a:endParaRPr lang="en-US" sz="2400" b="1" dirty="0" smtClean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153400" cy="86836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Mold Management Considerations </a:t>
            </a:r>
            <a:br>
              <a:rPr lang="en-US" sz="3200" b="1" dirty="0" smtClean="0"/>
            </a:br>
            <a:r>
              <a:rPr lang="en-US" sz="3200" b="1" dirty="0" smtClean="0"/>
              <a:t>Design &amp; Construction Services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4200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Mold Response Guidelines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5259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Mold Evaluation and Controls</a:t>
            </a:r>
          </a:p>
          <a:p>
            <a:pPr lvl="1"/>
            <a:r>
              <a:rPr lang="en-US" sz="2400" dirty="0" smtClean="0"/>
              <a:t>NY City Department of Health (2008)</a:t>
            </a:r>
          </a:p>
          <a:p>
            <a:pPr lvl="1"/>
            <a:r>
              <a:rPr lang="en-US" sz="2400" dirty="0" smtClean="0"/>
              <a:t>US Environmental Protection Agency</a:t>
            </a:r>
          </a:p>
          <a:p>
            <a:pPr lvl="1"/>
            <a:r>
              <a:rPr lang="en-US" sz="2400" dirty="0" smtClean="0"/>
              <a:t>American Industrial Hygiene Association</a:t>
            </a:r>
          </a:p>
          <a:p>
            <a:pPr lvl="1"/>
            <a:r>
              <a:rPr lang="en-US" sz="2400" dirty="0" smtClean="0"/>
              <a:t>Health Canada Guidelines</a:t>
            </a:r>
          </a:p>
          <a:p>
            <a:r>
              <a:rPr lang="en-US" sz="2400" b="1" dirty="0" smtClean="0"/>
              <a:t>Mold Health Information</a:t>
            </a:r>
          </a:p>
          <a:p>
            <a:pPr lvl="1"/>
            <a:r>
              <a:rPr lang="en-US" sz="2400" dirty="0" smtClean="0"/>
              <a:t>Centers for Disease Control and Prevention</a:t>
            </a:r>
            <a:endParaRPr lang="en-US" sz="2400" dirty="0"/>
          </a:p>
          <a:p>
            <a:pPr lvl="1"/>
            <a:r>
              <a:rPr lang="en-US" sz="2400" dirty="0" smtClean="0"/>
              <a:t>PA Department of Health</a:t>
            </a:r>
          </a:p>
        </p:txBody>
      </p:sp>
    </p:spTree>
    <p:extLst>
      <p:ext uri="{BB962C8B-B14F-4D97-AF65-F5344CB8AC3E}">
        <p14:creationId xmlns:p14="http://schemas.microsoft.com/office/powerpoint/2010/main" val="248387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Mold Response Guidelines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153400" cy="5029200"/>
          </a:xfrm>
        </p:spPr>
        <p:txBody>
          <a:bodyPr>
            <a:normAutofit fontScale="47500" lnSpcReduction="20000"/>
          </a:bodyPr>
          <a:lstStyle/>
          <a:p>
            <a:r>
              <a:rPr lang="en-US" sz="5100" b="1" dirty="0" smtClean="0"/>
              <a:t>Mold Level I, Small isolated areas, generally &lt; 10 square feet </a:t>
            </a:r>
            <a:r>
              <a:rPr lang="en-US" sz="3600" b="1" dirty="0" smtClean="0"/>
              <a:t>(OSHA Guide Abbreviated) </a:t>
            </a:r>
          </a:p>
          <a:p>
            <a:pPr lvl="1"/>
            <a:r>
              <a:rPr lang="en-US" sz="3600" u="sng" dirty="0" smtClean="0"/>
              <a:t>Corrective action by regular </a:t>
            </a:r>
            <a:r>
              <a:rPr lang="en-US" sz="3600" u="sng" dirty="0"/>
              <a:t>building </a:t>
            </a:r>
            <a:r>
              <a:rPr lang="en-US" sz="3600" u="sng" dirty="0" smtClean="0"/>
              <a:t>staff with training in proper </a:t>
            </a:r>
            <a:r>
              <a:rPr lang="en-US" sz="3600" u="sng" dirty="0"/>
              <a:t>clean-up methods, personal protection, and potential health hazards</a:t>
            </a:r>
            <a:r>
              <a:rPr lang="en-US" sz="3600" dirty="0"/>
              <a:t>. </a:t>
            </a:r>
            <a:r>
              <a:rPr lang="en-US" sz="3600" dirty="0" smtClean="0"/>
              <a:t>Training can be part of OSHA </a:t>
            </a:r>
            <a:r>
              <a:rPr lang="en-US" sz="3600" dirty="0"/>
              <a:t>Hazard Communication </a:t>
            </a:r>
            <a:r>
              <a:rPr lang="en-US" sz="3600" dirty="0" smtClean="0"/>
              <a:t>Standard training. (</a:t>
            </a:r>
            <a:r>
              <a:rPr lang="en-US" sz="3600" dirty="0">
                <a:hlinkClick r:id="rId3" tooltip="29 CFR 1910.1200"/>
              </a:rPr>
              <a:t>29 CFR 1910.1200</a:t>
            </a:r>
            <a:r>
              <a:rPr lang="en-US" sz="3600" dirty="0"/>
              <a:t>).</a:t>
            </a:r>
          </a:p>
          <a:p>
            <a:pPr lvl="1"/>
            <a:r>
              <a:rPr lang="en-US" sz="3600" u="sng" dirty="0" smtClean="0"/>
              <a:t>PPE/ Respiratory </a:t>
            </a:r>
            <a:r>
              <a:rPr lang="en-US" sz="3600" u="sng" dirty="0"/>
              <a:t>protection</a:t>
            </a:r>
            <a:r>
              <a:rPr lang="en-US" sz="3600" dirty="0"/>
              <a:t> (e.g., N-95 disposable respirator) </a:t>
            </a:r>
            <a:r>
              <a:rPr lang="en-US" sz="3600" dirty="0" smtClean="0"/>
              <a:t>recommended with spore disturbance.  Respirator use (voluntary or required) per OSHA </a:t>
            </a:r>
            <a:r>
              <a:rPr lang="en-US" sz="3600" dirty="0"/>
              <a:t>respiratory protection standard (</a:t>
            </a:r>
            <a:r>
              <a:rPr lang="en-US" sz="3600" dirty="0">
                <a:hlinkClick r:id="rId4" tooltip="29 CFR 1910.134"/>
              </a:rPr>
              <a:t>29 CFR 1910.134</a:t>
            </a:r>
            <a:r>
              <a:rPr lang="en-US" sz="3600" dirty="0"/>
              <a:t>). </a:t>
            </a:r>
            <a:r>
              <a:rPr lang="en-US" sz="3600" u="sng" dirty="0"/>
              <a:t>Gloves and eye protection should be worn</a:t>
            </a:r>
            <a:r>
              <a:rPr lang="en-US" sz="3600" dirty="0"/>
              <a:t>.</a:t>
            </a:r>
          </a:p>
          <a:p>
            <a:pPr lvl="1"/>
            <a:r>
              <a:rPr lang="en-US" sz="3600" u="sng" dirty="0" smtClean="0"/>
              <a:t>Work area unoccupied</a:t>
            </a:r>
            <a:r>
              <a:rPr lang="en-US" sz="3600" dirty="0"/>
              <a:t>. </a:t>
            </a:r>
            <a:r>
              <a:rPr lang="en-US" sz="3600" dirty="0" smtClean="0"/>
              <a:t> Adjacent area personnel may remain, except: infants </a:t>
            </a:r>
            <a:r>
              <a:rPr lang="en-US" sz="3600" dirty="0"/>
              <a:t>(less than 12 months old), persons recovering from recent surgery, immune-suppressed </a:t>
            </a:r>
            <a:r>
              <a:rPr lang="en-US" sz="3600" dirty="0" smtClean="0"/>
              <a:t>persons, persons with </a:t>
            </a:r>
            <a:r>
              <a:rPr lang="en-US" sz="3600" dirty="0"/>
              <a:t>chronic inflammatory lung diseases (e.g., asthma, hypersensitivity pneumonitis, and severe allergies).</a:t>
            </a:r>
          </a:p>
          <a:p>
            <a:pPr lvl="1"/>
            <a:r>
              <a:rPr lang="en-US" sz="3600" u="sng" dirty="0"/>
              <a:t>Containment </a:t>
            </a:r>
            <a:r>
              <a:rPr lang="en-US" sz="3600" u="sng" dirty="0" smtClean="0"/>
              <a:t>not required</a:t>
            </a:r>
            <a:r>
              <a:rPr lang="en-US" sz="3600" dirty="0" smtClean="0"/>
              <a:t>. </a:t>
            </a:r>
            <a:r>
              <a:rPr lang="en-US" sz="3600" dirty="0"/>
              <a:t>Dust suppression </a:t>
            </a:r>
            <a:r>
              <a:rPr lang="en-US" sz="3600" dirty="0" smtClean="0"/>
              <a:t>methods advised </a:t>
            </a:r>
            <a:r>
              <a:rPr lang="en-US" sz="3600" dirty="0"/>
              <a:t>prior to </a:t>
            </a:r>
            <a:r>
              <a:rPr lang="en-US" sz="3600" dirty="0" smtClean="0"/>
              <a:t>remediation (such </a:t>
            </a:r>
            <a:r>
              <a:rPr lang="en-US" sz="3600" dirty="0"/>
              <a:t>as </a:t>
            </a:r>
            <a:r>
              <a:rPr lang="en-US" sz="3600" dirty="0" smtClean="0"/>
              <a:t>misting/ not soaking).  Possible HEPA vacuuming.</a:t>
            </a:r>
            <a:endParaRPr lang="en-US" sz="3600" dirty="0"/>
          </a:p>
          <a:p>
            <a:pPr lvl="1"/>
            <a:r>
              <a:rPr lang="en-US" sz="3600" u="sng" dirty="0" smtClean="0"/>
              <a:t>Contaminated materials that cannot be cleaned should be removed from the building in a sealed impermeable plastic bag; </a:t>
            </a:r>
            <a:r>
              <a:rPr lang="en-US" sz="3600" dirty="0" smtClean="0"/>
              <a:t>materials may be disposed of as ordinary waste.</a:t>
            </a:r>
          </a:p>
          <a:p>
            <a:pPr lvl="1"/>
            <a:r>
              <a:rPr lang="en-US" sz="3600" u="sng" dirty="0" smtClean="0"/>
              <a:t>Work area/egress cleaned with a damp cloth or mop and a detergent solution</a:t>
            </a:r>
            <a:r>
              <a:rPr lang="en-US" sz="3600" dirty="0" smtClean="0"/>
              <a:t>.</a:t>
            </a:r>
          </a:p>
          <a:p>
            <a:pPr lvl="1"/>
            <a:r>
              <a:rPr lang="en-US" sz="3600" u="sng" dirty="0" smtClean="0"/>
              <a:t>All areas should be left dry and visibly free from contamination and debris</a:t>
            </a:r>
            <a:r>
              <a:rPr lang="en-US" sz="3600" dirty="0" smtClean="0"/>
              <a:t>. </a:t>
            </a:r>
          </a:p>
          <a:p>
            <a:pPr lvl="1"/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18243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Mold Response Guidelines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153400" cy="5257800"/>
          </a:xfrm>
        </p:spPr>
        <p:txBody>
          <a:bodyPr>
            <a:normAutofit fontScale="32500" lnSpcReduction="20000"/>
          </a:bodyPr>
          <a:lstStyle/>
          <a:p>
            <a:r>
              <a:rPr lang="en-US" sz="7400" b="1" dirty="0" smtClean="0"/>
              <a:t>Mold Level II, Mid-sized isolated areas, 10-30 </a:t>
            </a:r>
            <a:r>
              <a:rPr lang="en-US" sz="7400" b="1" dirty="0" err="1" smtClean="0"/>
              <a:t>sq</a:t>
            </a:r>
            <a:r>
              <a:rPr lang="en-US" sz="7400" b="1" dirty="0" smtClean="0"/>
              <a:t> ft.</a:t>
            </a:r>
          </a:p>
          <a:p>
            <a:pPr marL="0" indent="0">
              <a:buNone/>
            </a:pPr>
            <a:r>
              <a:rPr lang="en-US" sz="5200" b="1" dirty="0" smtClean="0"/>
              <a:t>       (OSHA Guide Abbreviated) </a:t>
            </a:r>
          </a:p>
          <a:p>
            <a:pPr lvl="1"/>
            <a:r>
              <a:rPr lang="en-US" sz="4900" u="sng" dirty="0"/>
              <a:t>Corrective action by regular building staff with training in proper clean-up methods, personal protection, and potential health hazards</a:t>
            </a:r>
            <a:r>
              <a:rPr lang="en-US" sz="4900" dirty="0"/>
              <a:t>. Training can be part of OSHA Hazard Communication Standard training. (</a:t>
            </a:r>
            <a:r>
              <a:rPr lang="en-US" sz="4900" dirty="0">
                <a:hlinkClick r:id="rId3" tooltip="29 CFR 1910.1200"/>
              </a:rPr>
              <a:t>29 CFR 1910.1200</a:t>
            </a:r>
            <a:r>
              <a:rPr lang="en-US" sz="4900" dirty="0"/>
              <a:t>).</a:t>
            </a:r>
          </a:p>
          <a:p>
            <a:pPr lvl="1"/>
            <a:r>
              <a:rPr lang="en-US" sz="4900" u="sng" dirty="0"/>
              <a:t>PPE/ Respiratory protection</a:t>
            </a:r>
            <a:r>
              <a:rPr lang="en-US" sz="4900" dirty="0"/>
              <a:t> (e.g., N-95 disposable respirator) recommended with spore disturbance.  Respirator use (voluntary or required) per OSHA respiratory protection standard (</a:t>
            </a:r>
            <a:r>
              <a:rPr lang="en-US" sz="4900" dirty="0">
                <a:hlinkClick r:id="rId4" tooltip="29 CFR 1910.134"/>
              </a:rPr>
              <a:t>29 CFR 1910.134</a:t>
            </a:r>
            <a:r>
              <a:rPr lang="en-US" sz="4900" dirty="0"/>
              <a:t>). </a:t>
            </a:r>
            <a:r>
              <a:rPr lang="en-US" sz="4900" u="sng" dirty="0"/>
              <a:t>Gloves and eye protection should be worn</a:t>
            </a:r>
            <a:r>
              <a:rPr lang="en-US" sz="4900" dirty="0"/>
              <a:t>.</a:t>
            </a:r>
          </a:p>
          <a:p>
            <a:pPr lvl="1"/>
            <a:r>
              <a:rPr lang="en-US" sz="4900" u="sng" dirty="0"/>
              <a:t>Work area unoccupied</a:t>
            </a:r>
            <a:r>
              <a:rPr lang="en-US" sz="4900" dirty="0"/>
              <a:t>.  Adjacent area personnel may remain, except: infants (less than 12 months old), persons recovering from recent surgery, immune-suppressed persons, persons with chronic inflammatory lung diseases (e.g., asthma, hypersensitivity pneumonitis, and severe allergies).</a:t>
            </a:r>
          </a:p>
          <a:p>
            <a:pPr lvl="1"/>
            <a:r>
              <a:rPr lang="en-US" sz="4900" u="sng" dirty="0" smtClean="0"/>
              <a:t>Work area surfaces (that </a:t>
            </a:r>
            <a:r>
              <a:rPr lang="en-US" sz="4900" u="sng" dirty="0"/>
              <a:t>could become </a:t>
            </a:r>
            <a:r>
              <a:rPr lang="en-US" sz="4900" u="sng" dirty="0" smtClean="0"/>
              <a:t>contaminated) </a:t>
            </a:r>
            <a:r>
              <a:rPr lang="en-US" sz="4900" u="sng" dirty="0"/>
              <a:t>covered with </a:t>
            </a:r>
            <a:r>
              <a:rPr lang="en-US" sz="4900" u="sng" dirty="0" smtClean="0"/>
              <a:t>secured </a:t>
            </a:r>
            <a:r>
              <a:rPr lang="en-US" sz="4900" u="sng" dirty="0"/>
              <a:t>plastic sheet(s)</a:t>
            </a:r>
            <a:r>
              <a:rPr lang="en-US" sz="4900" dirty="0"/>
              <a:t> before </a:t>
            </a:r>
            <a:r>
              <a:rPr lang="en-US" sz="4900" dirty="0" smtClean="0"/>
              <a:t>cleaning/ remediation </a:t>
            </a:r>
            <a:r>
              <a:rPr lang="en-US" sz="4900" dirty="0"/>
              <a:t>to contain dust/debris and prevent further contamination</a:t>
            </a:r>
            <a:r>
              <a:rPr lang="en-US" sz="4900" dirty="0" smtClean="0"/>
              <a:t>. Note: possible HEPA air cleaner (not cited by OSHA)</a:t>
            </a:r>
            <a:endParaRPr lang="en-US" sz="4900" dirty="0"/>
          </a:p>
          <a:p>
            <a:pPr lvl="1"/>
            <a:r>
              <a:rPr lang="en-US" sz="4900" u="sng" dirty="0"/>
              <a:t>Dust suppression methods advised </a:t>
            </a:r>
            <a:r>
              <a:rPr lang="en-US" sz="4900" dirty="0"/>
              <a:t>prior to remediation (such as misting/ not soaking).  </a:t>
            </a:r>
            <a:r>
              <a:rPr lang="en-US" sz="4900" dirty="0" smtClean="0"/>
              <a:t>Note: Possible </a:t>
            </a:r>
            <a:r>
              <a:rPr lang="en-US" sz="4900" dirty="0"/>
              <a:t>HEPA </a:t>
            </a:r>
            <a:r>
              <a:rPr lang="en-US" sz="4900" dirty="0" smtClean="0"/>
              <a:t>vacuuming (not cited by OSHA). </a:t>
            </a:r>
          </a:p>
          <a:p>
            <a:pPr lvl="1"/>
            <a:r>
              <a:rPr lang="en-US" sz="4900" u="sng" dirty="0"/>
              <a:t>Contaminated materials that cannot be cleaned should be removed from </a:t>
            </a:r>
            <a:r>
              <a:rPr lang="en-US" sz="4900" u="sng" dirty="0" smtClean="0"/>
              <a:t>building </a:t>
            </a:r>
            <a:r>
              <a:rPr lang="en-US" sz="4900" u="sng" dirty="0"/>
              <a:t>in a sealed impermeable plastic bag; materials may be disposed of as ordinary waste</a:t>
            </a:r>
            <a:r>
              <a:rPr lang="en-US" sz="4900" dirty="0"/>
              <a:t>.</a:t>
            </a:r>
          </a:p>
          <a:p>
            <a:pPr lvl="1"/>
            <a:r>
              <a:rPr lang="en-US" sz="4900" u="sng" dirty="0"/>
              <a:t>Work area/egress cleaned with a damp cloth or mop and a detergent solution</a:t>
            </a:r>
            <a:r>
              <a:rPr lang="en-US" sz="4900" dirty="0"/>
              <a:t>.</a:t>
            </a:r>
          </a:p>
          <a:p>
            <a:pPr lvl="1"/>
            <a:r>
              <a:rPr lang="en-US" sz="4900" u="sng" dirty="0"/>
              <a:t>All areas should be left dry and visibly free from contamination and debris</a:t>
            </a:r>
            <a:r>
              <a:rPr lang="en-US" sz="4900" dirty="0"/>
              <a:t>. </a:t>
            </a:r>
          </a:p>
          <a:p>
            <a:pPr marL="457200" lvl="1" indent="0">
              <a:buNone/>
            </a:pP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0490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Mold Response Training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572000"/>
          </a:xfrm>
        </p:spPr>
        <p:txBody>
          <a:bodyPr>
            <a:normAutofit fontScale="92500"/>
          </a:bodyPr>
          <a:lstStyle/>
          <a:p>
            <a:r>
              <a:rPr lang="en-US" sz="2600" b="1" dirty="0"/>
              <a:t>Mold </a:t>
            </a:r>
            <a:r>
              <a:rPr lang="en-US" sz="2600" b="1" dirty="0" smtClean="0"/>
              <a:t>response training providers and courses </a:t>
            </a:r>
          </a:p>
          <a:p>
            <a:pPr lvl="1"/>
            <a:r>
              <a:rPr lang="en-US" sz="2000" dirty="0" smtClean="0"/>
              <a:t>Similar to those established for asbestos and lead abatement industry</a:t>
            </a:r>
          </a:p>
          <a:p>
            <a:pPr lvl="2"/>
            <a:r>
              <a:rPr lang="en-US" sz="2000" u="sng" dirty="0"/>
              <a:t>Wet misting and wet methods </a:t>
            </a:r>
            <a:r>
              <a:rPr lang="en-US" sz="2000" dirty="0"/>
              <a:t>to control dust</a:t>
            </a:r>
          </a:p>
          <a:p>
            <a:pPr lvl="2"/>
            <a:r>
              <a:rPr lang="en-US" sz="2000" u="sng" dirty="0" smtClean="0"/>
              <a:t>HEPA vacuums </a:t>
            </a:r>
            <a:r>
              <a:rPr lang="en-US" sz="2000" dirty="0" smtClean="0"/>
              <a:t>for collecting and containing particles</a:t>
            </a:r>
          </a:p>
          <a:p>
            <a:pPr lvl="2"/>
            <a:r>
              <a:rPr lang="en-US" sz="2000" u="sng" dirty="0" smtClean="0"/>
              <a:t>Bagging and sealing of contaminated waste </a:t>
            </a:r>
            <a:r>
              <a:rPr lang="en-US" sz="2000" dirty="0" smtClean="0"/>
              <a:t>(not asbestos-labeled)</a:t>
            </a:r>
          </a:p>
          <a:p>
            <a:pPr lvl="2"/>
            <a:r>
              <a:rPr lang="en-US" sz="2000" u="sng" dirty="0" smtClean="0"/>
              <a:t>Isolation measures </a:t>
            </a:r>
            <a:r>
              <a:rPr lang="en-US" sz="2000" dirty="0" smtClean="0"/>
              <a:t>(building HVAC, rooms, work areas, etc.)</a:t>
            </a:r>
          </a:p>
          <a:p>
            <a:pPr lvl="2"/>
            <a:r>
              <a:rPr lang="en-US" sz="2000" u="sng" dirty="0" smtClean="0"/>
              <a:t>Similar use of negatively-pressurized containments-work areas </a:t>
            </a:r>
            <a:r>
              <a:rPr lang="en-US" sz="2000" dirty="0" smtClean="0"/>
              <a:t>(large scale projects)</a:t>
            </a:r>
          </a:p>
          <a:p>
            <a:pPr lvl="1"/>
            <a:r>
              <a:rPr lang="en-US" sz="2000" dirty="0" smtClean="0"/>
              <a:t>Primarily developed by Fire/Water Restoration industry</a:t>
            </a:r>
          </a:p>
          <a:p>
            <a:r>
              <a:rPr lang="en-US" sz="2600" b="1" dirty="0" smtClean="0"/>
              <a:t>Certifying bodies, courses, standards include:</a:t>
            </a:r>
          </a:p>
          <a:p>
            <a:pPr lvl="1"/>
            <a:r>
              <a:rPr lang="en-US" sz="2100" b="1" dirty="0" smtClean="0"/>
              <a:t>International Institute of Cleaning &amp; Restoration Contractors (IICRC)</a:t>
            </a:r>
          </a:p>
          <a:p>
            <a:pPr lvl="1"/>
            <a:r>
              <a:rPr lang="en-US" sz="2100" b="1" dirty="0" smtClean="0"/>
              <a:t>American Council of Accredited Certifications (ACAC)</a:t>
            </a:r>
          </a:p>
          <a:p>
            <a:pPr lvl="2"/>
            <a:endParaRPr lang="en-US" sz="1600" b="1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53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Mold sampling, analysis &amp; interpretation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3400" b="1" dirty="0" smtClean="0"/>
              <a:t>General Requirements:</a:t>
            </a:r>
            <a:endParaRPr lang="en-US" sz="3400" b="1" dirty="0"/>
          </a:p>
          <a:p>
            <a:pPr lvl="1"/>
            <a:r>
              <a:rPr lang="en-US" dirty="0" smtClean="0"/>
              <a:t>Requires specialized microscope, and a trained </a:t>
            </a:r>
            <a:r>
              <a:rPr lang="en-US" dirty="0" err="1" smtClean="0"/>
              <a:t>microscopist</a:t>
            </a:r>
            <a:r>
              <a:rPr lang="en-US" dirty="0" smtClean="0"/>
              <a:t>, and/or mycologist to </a:t>
            </a:r>
            <a:r>
              <a:rPr lang="en-US" dirty="0"/>
              <a:t>positively identify </a:t>
            </a:r>
            <a:r>
              <a:rPr lang="en-US" dirty="0" smtClean="0"/>
              <a:t>molds</a:t>
            </a:r>
            <a:endParaRPr lang="en-US" sz="3300" b="1" dirty="0" smtClean="0"/>
          </a:p>
          <a:p>
            <a:r>
              <a:rPr lang="en-US" sz="3300" b="1" dirty="0" smtClean="0"/>
              <a:t>Primary Purpose:</a:t>
            </a:r>
          </a:p>
          <a:p>
            <a:pPr lvl="1"/>
            <a:r>
              <a:rPr lang="en-US" dirty="0" smtClean="0"/>
              <a:t>Used to determine if mold is growing indoors or within building materials or equipment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1400" b="1" dirty="0" smtClean="0"/>
          </a:p>
          <a:p>
            <a:r>
              <a:rPr lang="en-US" b="1" dirty="0" smtClean="0"/>
              <a:t>Common Sampling/ Analysis Categories:</a:t>
            </a:r>
          </a:p>
          <a:p>
            <a:pPr lvl="1"/>
            <a:r>
              <a:rPr lang="en-US" dirty="0" smtClean="0"/>
              <a:t>Air sampling</a:t>
            </a:r>
          </a:p>
          <a:p>
            <a:pPr lvl="1"/>
            <a:r>
              <a:rPr lang="en-US" dirty="0" smtClean="0"/>
              <a:t>Surface sampling</a:t>
            </a:r>
          </a:p>
          <a:p>
            <a:pPr lvl="1"/>
            <a:r>
              <a:rPr lang="en-US" dirty="0" smtClean="0"/>
              <a:t>Bulk sampling</a:t>
            </a:r>
          </a:p>
          <a:p>
            <a:pPr lvl="1"/>
            <a:r>
              <a:rPr lang="en-US" dirty="0" smtClean="0"/>
              <a:t>Specialized sampling</a:t>
            </a:r>
          </a:p>
          <a:p>
            <a:pPr marL="0" indent="0">
              <a:buNone/>
            </a:pPr>
            <a:endParaRPr lang="en-US" sz="1300" dirty="0" smtClean="0"/>
          </a:p>
          <a:p>
            <a:r>
              <a:rPr lang="en-US" b="1" i="1" dirty="0" smtClean="0">
                <a:solidFill>
                  <a:srgbClr val="000099"/>
                </a:solidFill>
              </a:rPr>
              <a:t>Mold sampling is </a:t>
            </a:r>
            <a:r>
              <a:rPr lang="en-US" b="1" i="1" u="sng" dirty="0" smtClean="0">
                <a:solidFill>
                  <a:srgbClr val="000099"/>
                </a:solidFill>
              </a:rPr>
              <a:t>not</a:t>
            </a:r>
            <a:r>
              <a:rPr lang="en-US" b="1" i="1" dirty="0" smtClean="0">
                <a:solidFill>
                  <a:srgbClr val="000099"/>
                </a:solidFill>
              </a:rPr>
              <a:t> </a:t>
            </a:r>
            <a:r>
              <a:rPr lang="en-US" b="1" i="1" dirty="0">
                <a:solidFill>
                  <a:srgbClr val="000099"/>
                </a:solidFill>
              </a:rPr>
              <a:t>used to confirm visible mold or visible damage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85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Mold sampling, analysis &amp; 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924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smtClean="0"/>
              <a:t>Mold sample analysis interpretation guidelines</a:t>
            </a:r>
          </a:p>
          <a:p>
            <a:pPr lvl="1"/>
            <a:r>
              <a:rPr lang="en-US" sz="2400" u="sng" dirty="0" err="1" smtClean="0">
                <a:solidFill>
                  <a:srgbClr val="000099"/>
                </a:solidFill>
              </a:rPr>
              <a:t>Culturable</a:t>
            </a:r>
            <a:r>
              <a:rPr lang="en-US" sz="2400" u="sng" dirty="0" smtClean="0">
                <a:solidFill>
                  <a:srgbClr val="000099"/>
                </a:solidFill>
              </a:rPr>
              <a:t> air and spore sampling </a:t>
            </a:r>
            <a:r>
              <a:rPr lang="en-US" sz="2400" dirty="0" smtClean="0"/>
              <a:t>results compare indoor and outdoor mold types and concentrations </a:t>
            </a:r>
          </a:p>
          <a:p>
            <a:pPr lvl="2"/>
            <a:r>
              <a:rPr lang="en-US" sz="2000" b="1" dirty="0" smtClean="0"/>
              <a:t>Types should be similar </a:t>
            </a:r>
            <a:r>
              <a:rPr lang="en-US" sz="2000" dirty="0" smtClean="0"/>
              <a:t>(generally)</a:t>
            </a:r>
          </a:p>
          <a:p>
            <a:pPr lvl="2"/>
            <a:r>
              <a:rPr lang="en-US" sz="2000" b="1" dirty="0" smtClean="0"/>
              <a:t>Outdoor concentrations should be greater or similar than indoors</a:t>
            </a:r>
          </a:p>
          <a:p>
            <a:pPr lvl="2"/>
            <a:r>
              <a:rPr lang="en-US" sz="2000" b="1" dirty="0" smtClean="0"/>
              <a:t>Salient differences in types may occur </a:t>
            </a:r>
            <a:r>
              <a:rPr lang="en-US" sz="2000" dirty="0" smtClean="0"/>
              <a:t>between outdoor and indoor areas where indoor water or microbial sources present (laboratories, kitchens, bathrooms, etc.) </a:t>
            </a:r>
          </a:p>
          <a:p>
            <a:pPr lvl="1"/>
            <a:r>
              <a:rPr lang="en-US" sz="2400" u="sng" dirty="0" smtClean="0">
                <a:solidFill>
                  <a:srgbClr val="000099"/>
                </a:solidFill>
              </a:rPr>
              <a:t>Bulk sampling </a:t>
            </a:r>
          </a:p>
          <a:p>
            <a:pPr lvl="2"/>
            <a:r>
              <a:rPr lang="en-US" sz="2000" b="1" dirty="0" smtClean="0">
                <a:solidFill>
                  <a:srgbClr val="000099"/>
                </a:solidFill>
              </a:rPr>
              <a:t>S</a:t>
            </a:r>
            <a:r>
              <a:rPr lang="en-US" sz="2000" b="1" dirty="0" smtClean="0"/>
              <a:t>upports location or verification of air sample findings</a:t>
            </a:r>
          </a:p>
          <a:p>
            <a:pPr lvl="1"/>
            <a:r>
              <a:rPr lang="en-US" sz="2400" u="sng" dirty="0" smtClean="0">
                <a:solidFill>
                  <a:srgbClr val="000099"/>
                </a:solidFill>
              </a:rPr>
              <a:t>Specialized sampling</a:t>
            </a:r>
            <a:r>
              <a:rPr lang="en-US" sz="2400" dirty="0" smtClean="0">
                <a:solidFill>
                  <a:srgbClr val="000099"/>
                </a:solidFill>
              </a:rPr>
              <a:t> such as polymerase chain reaction(PCR)</a:t>
            </a:r>
          </a:p>
          <a:p>
            <a:pPr lvl="2"/>
            <a:r>
              <a:rPr lang="en-US" sz="2000" b="1" dirty="0" smtClean="0"/>
              <a:t>Highly accurate DNA analysis to verify mold species </a:t>
            </a:r>
          </a:p>
          <a:p>
            <a:pPr lvl="2"/>
            <a:r>
              <a:rPr lang="en-US" sz="2000" b="1" dirty="0" smtClean="0"/>
              <a:t>Locate or verify opportunistic pathogens</a:t>
            </a:r>
          </a:p>
        </p:txBody>
      </p:sp>
    </p:spTree>
    <p:extLst>
      <p:ext uri="{BB962C8B-B14F-4D97-AF65-F5344CB8AC3E}">
        <p14:creationId xmlns:p14="http://schemas.microsoft.com/office/powerpoint/2010/main" val="10866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 Summary 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 smtClean="0"/>
              <a:t>Visible surface mold does </a:t>
            </a:r>
            <a:r>
              <a:rPr lang="en-US" sz="2600" dirty="0"/>
              <a:t>not mean </a:t>
            </a:r>
            <a:r>
              <a:rPr lang="en-US" sz="2600" dirty="0" smtClean="0"/>
              <a:t>that elevated </a:t>
            </a:r>
            <a:r>
              <a:rPr lang="en-US" sz="2600" dirty="0"/>
              <a:t>mold levels </a:t>
            </a:r>
            <a:r>
              <a:rPr lang="en-US" sz="2600" dirty="0" smtClean="0"/>
              <a:t>are present in </a:t>
            </a:r>
            <a:r>
              <a:rPr lang="en-US" sz="2600" dirty="0"/>
              <a:t>the </a:t>
            </a:r>
            <a:r>
              <a:rPr lang="en-US" sz="2600" dirty="0" smtClean="0"/>
              <a:t>air.</a:t>
            </a:r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sz="2600" dirty="0" smtClean="0"/>
              <a:t>Mold sampling is </a:t>
            </a:r>
            <a:r>
              <a:rPr lang="en-US" sz="2600" u="sng" dirty="0" smtClean="0"/>
              <a:t>not necessary</a:t>
            </a:r>
            <a:r>
              <a:rPr lang="en-US" sz="2600" dirty="0" smtClean="0"/>
              <a:t> </a:t>
            </a:r>
            <a:r>
              <a:rPr lang="en-US" sz="2600" dirty="0"/>
              <a:t>to confirm visible mold or visible </a:t>
            </a:r>
            <a:r>
              <a:rPr lang="en-US" sz="2600" dirty="0" smtClean="0"/>
              <a:t>mold damage (</a:t>
            </a:r>
            <a:r>
              <a:rPr lang="en-US" sz="2600" i="1" dirty="0" smtClean="0"/>
              <a:t>seeing is believing</a:t>
            </a:r>
            <a:r>
              <a:rPr lang="en-US" sz="2600" dirty="0" smtClean="0"/>
              <a:t>).</a:t>
            </a:r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sz="2600" dirty="0" smtClean="0"/>
              <a:t>Using the senses</a:t>
            </a:r>
            <a:r>
              <a:rPr lang="en-US" sz="2600" i="1" dirty="0" smtClean="0"/>
              <a:t> (visual, odor, dampness, etc.) </a:t>
            </a:r>
            <a:r>
              <a:rPr lang="en-US" sz="2600" dirty="0" smtClean="0"/>
              <a:t>still </a:t>
            </a:r>
            <a:r>
              <a:rPr lang="en-US" sz="2600" dirty="0"/>
              <a:t>the best indicator of </a:t>
            </a:r>
            <a:r>
              <a:rPr lang="en-US" sz="2600" dirty="0" smtClean="0"/>
              <a:t>identifying an </a:t>
            </a:r>
            <a:r>
              <a:rPr lang="en-US" sz="2600" dirty="0"/>
              <a:t>existing mold </a:t>
            </a:r>
            <a:r>
              <a:rPr lang="en-US" sz="2600" dirty="0" smtClean="0"/>
              <a:t>problem.</a:t>
            </a:r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sz="2600" dirty="0" smtClean="0"/>
              <a:t>Mold </a:t>
            </a:r>
            <a:r>
              <a:rPr lang="en-US" sz="2600" u="sng" dirty="0" smtClean="0"/>
              <a:t>can be</a:t>
            </a:r>
            <a:r>
              <a:rPr lang="en-US" sz="2600" dirty="0" smtClean="0"/>
              <a:t> safely cleaned, handled and controlled.</a:t>
            </a:r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sz="2600" b="1" i="1" dirty="0" smtClean="0">
                <a:solidFill>
                  <a:srgbClr val="000099"/>
                </a:solidFill>
              </a:rPr>
              <a:t>Apply appropriate skills and level of response to each situation. Obtain assistance with suspected extensive mold damage.</a:t>
            </a:r>
            <a:endParaRPr lang="en-US" sz="2600" b="1" i="1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039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Mold Response Resources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458200" cy="49530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Resources, certifying bodies, courses, standards include: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920185"/>
              </p:ext>
            </p:extLst>
          </p:nvPr>
        </p:nvGraphicFramePr>
        <p:xfrm>
          <a:off x="838201" y="1752600"/>
          <a:ext cx="7924799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199"/>
                <a:gridCol w="3352800"/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Organization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Resource(s) provided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URL</a:t>
                      </a:r>
                      <a:r>
                        <a:rPr lang="en-US" sz="1400" baseline="0" dirty="0" smtClean="0"/>
                        <a:t> - </a:t>
                      </a:r>
                      <a:r>
                        <a:rPr lang="en-US" sz="1400" dirty="0" smtClean="0"/>
                        <a:t>Website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USDOL/ OSHA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Safety &amp; Health Information Bulletin- “Mold in the Workplace” (SHIB-03-10-10)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https://www.osha.gov/dts/shib/shib101003.html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USDOL/ OSHA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OSHA Mold webpage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www.osha.gov/SLTC/molds/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USEPA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Moisture Control Guidance for Building Design, Construction and Maintenance (EPA 402-F-13053) </a:t>
                      </a:r>
                      <a:endParaRPr lang="en-US" sz="13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http://www.epa.gov/iaq/pdfs/moisture-control.pdf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USEPA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u="sng" dirty="0" smtClean="0"/>
                        <a:t>Mold</a:t>
                      </a:r>
                      <a:r>
                        <a:rPr lang="en-US" sz="1300" u="sng" baseline="0" dirty="0" smtClean="0"/>
                        <a:t> Course</a:t>
                      </a:r>
                      <a:r>
                        <a:rPr lang="en-US" sz="1300" baseline="0" dirty="0" smtClean="0"/>
                        <a:t> - </a:t>
                      </a:r>
                      <a:r>
                        <a:rPr lang="en-US" sz="1300" b="0" dirty="0" smtClean="0"/>
                        <a:t>"Introduction to Mold and Mold Remediation for Environmental and Public Health Professionals"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http://www.epa.gov/mold/</a:t>
                      </a:r>
                    </a:p>
                    <a:p>
                      <a:r>
                        <a:rPr lang="en-US" sz="1300" dirty="0" err="1" smtClean="0"/>
                        <a:t>moldcourse</a:t>
                      </a:r>
                      <a:r>
                        <a:rPr lang="en-US" sz="1300" dirty="0" smtClean="0"/>
                        <a:t>/index.html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USEPA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Mold Resources webpage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http://www.epa.gov/mold/</a:t>
                      </a:r>
                    </a:p>
                    <a:p>
                      <a:r>
                        <a:rPr lang="en-US" sz="1300" dirty="0" smtClean="0"/>
                        <a:t>moldresources.html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USEPA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Mold Remediation in Schools and Commercial</a:t>
                      </a:r>
                      <a:r>
                        <a:rPr lang="en-US" sz="1300" baseline="0" dirty="0" smtClean="0"/>
                        <a:t> Buildings EPA 402-K-01-001 (Sept. 2008)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http://www.epa.gov/mold/pdfs/moldremediation.pdf</a:t>
                      </a:r>
                      <a:endParaRPr 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15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Water Incursion through Ceiling</a:t>
            </a:r>
            <a:endParaRPr 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371600"/>
            <a:ext cx="619759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47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Water Incursion through a Wall</a:t>
            </a:r>
            <a:endParaRPr 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437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39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Mold Fast Facts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3914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sz="35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00" i="1" dirty="0" smtClean="0">
                <a:solidFill>
                  <a:srgbClr val="000099"/>
                </a:solidFill>
              </a:rPr>
              <a:t>Single and multi-celled filamentous organisms:</a:t>
            </a:r>
          </a:p>
          <a:p>
            <a:pPr lvl="1"/>
            <a:r>
              <a:rPr lang="en-US" sz="2200" dirty="0" smtClean="0"/>
              <a:t>300K+ species?</a:t>
            </a:r>
          </a:p>
          <a:p>
            <a:pPr lvl="1"/>
            <a:r>
              <a:rPr lang="en-US" sz="2200" u="sng" dirty="0" smtClean="0"/>
              <a:t>Nutrition</a:t>
            </a:r>
            <a:r>
              <a:rPr lang="en-US" sz="2200" dirty="0" smtClean="0"/>
              <a:t> from dead/ decaying organic (carbon-containing) materials require moisture for growth</a:t>
            </a:r>
          </a:p>
          <a:p>
            <a:pPr lvl="1"/>
            <a:r>
              <a:rPr lang="en-US" sz="2200" u="sng" dirty="0" smtClean="0"/>
              <a:t>Reproduction</a:t>
            </a:r>
            <a:r>
              <a:rPr lang="en-US" sz="2200" dirty="0" smtClean="0"/>
              <a:t>: Spores (like pollen), 2- 100 micron size</a:t>
            </a:r>
          </a:p>
          <a:p>
            <a:pPr lvl="1"/>
            <a:r>
              <a:rPr lang="en-US" sz="2200" u="sng" dirty="0" smtClean="0"/>
              <a:t>Moisture</a:t>
            </a:r>
            <a:r>
              <a:rPr lang="en-US" sz="2200" dirty="0" smtClean="0"/>
              <a:t>: </a:t>
            </a:r>
            <a:r>
              <a:rPr lang="en-US" sz="2200" u="sng" dirty="0" smtClean="0"/>
              <a:t>critical to growth </a:t>
            </a:r>
            <a:r>
              <a:rPr lang="en-US" sz="2200" dirty="0" smtClean="0"/>
              <a:t>(humidity-water), vary by species </a:t>
            </a:r>
          </a:p>
          <a:p>
            <a:pPr lvl="1"/>
            <a:r>
              <a:rPr lang="en-US" sz="2200" u="sng" dirty="0" smtClean="0"/>
              <a:t>“Ubiquitous</a:t>
            </a:r>
            <a:r>
              <a:rPr lang="en-US" sz="2200" dirty="0" smtClean="0"/>
              <a:t>” (planet-wide, indoors, outdoors)</a:t>
            </a:r>
          </a:p>
          <a:p>
            <a:pPr lvl="1"/>
            <a:r>
              <a:rPr lang="en-US" sz="2200" u="sng" dirty="0" smtClean="0"/>
              <a:t>Growth</a:t>
            </a:r>
            <a:r>
              <a:rPr lang="en-US" sz="2200" dirty="0" smtClean="0"/>
              <a:t>:  nearly any porous substrate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600" i="1" dirty="0" smtClean="0">
                <a:solidFill>
                  <a:srgbClr val="000099"/>
                </a:solidFill>
              </a:rPr>
              <a:t>Health effects:</a:t>
            </a:r>
          </a:p>
          <a:p>
            <a:pPr lvl="1"/>
            <a:r>
              <a:rPr lang="en-US" sz="2200" u="sng" dirty="0"/>
              <a:t>Spores allergenic</a:t>
            </a:r>
          </a:p>
          <a:p>
            <a:pPr lvl="1"/>
            <a:r>
              <a:rPr lang="en-US" sz="2200" u="sng" dirty="0"/>
              <a:t>Produce odorous, irritating compounds</a:t>
            </a:r>
            <a:r>
              <a:rPr lang="en-US" sz="2200" dirty="0"/>
              <a:t> – </a:t>
            </a:r>
            <a:r>
              <a:rPr lang="en-US" sz="2200" dirty="0">
                <a:solidFill>
                  <a:srgbClr val="000099"/>
                </a:solidFill>
              </a:rPr>
              <a:t>range of health symptoms</a:t>
            </a:r>
          </a:p>
          <a:p>
            <a:pPr lvl="1"/>
            <a:r>
              <a:rPr lang="en-US" sz="2200" u="sng" dirty="0"/>
              <a:t>Produce </a:t>
            </a:r>
            <a:r>
              <a:rPr lang="en-US" sz="2200" u="sng" dirty="0" smtClean="0"/>
              <a:t>toxins:</a:t>
            </a:r>
            <a:r>
              <a:rPr lang="en-US" sz="2200" dirty="0" smtClean="0"/>
              <a:t>  </a:t>
            </a:r>
            <a:r>
              <a:rPr lang="en-US" sz="2200" dirty="0" smtClean="0">
                <a:solidFill>
                  <a:srgbClr val="000099"/>
                </a:solidFill>
              </a:rPr>
              <a:t>Species-</a:t>
            </a:r>
            <a:r>
              <a:rPr lang="en-US" sz="2200" dirty="0">
                <a:solidFill>
                  <a:srgbClr val="000099"/>
                </a:solidFill>
              </a:rPr>
              <a:t>, environment-dependent; toxic in agricultural/ high </a:t>
            </a:r>
            <a:r>
              <a:rPr lang="en-US" sz="2200" dirty="0" smtClean="0">
                <a:solidFill>
                  <a:srgbClr val="000099"/>
                </a:solidFill>
              </a:rPr>
              <a:t>concentrations, long </a:t>
            </a:r>
            <a:r>
              <a:rPr lang="en-US" sz="2200" dirty="0">
                <a:solidFill>
                  <a:srgbClr val="000099"/>
                </a:solidFill>
              </a:rPr>
              <a:t>duration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000099"/>
                </a:solidFill>
              </a:rPr>
              <a:t>(ACOEM, 2002)</a:t>
            </a:r>
          </a:p>
          <a:p>
            <a:pPr lvl="1"/>
            <a:r>
              <a:rPr lang="en-US" sz="2200" u="sng" dirty="0"/>
              <a:t>Pathogenic (infect-growth</a:t>
            </a:r>
            <a:r>
              <a:rPr lang="en-US" sz="2200" u="sng" dirty="0" smtClean="0"/>
              <a:t>):</a:t>
            </a:r>
            <a:r>
              <a:rPr lang="en-US" sz="2200" dirty="0" smtClean="0"/>
              <a:t> </a:t>
            </a:r>
            <a:r>
              <a:rPr lang="en-US" sz="2200" dirty="0"/>
              <a:t>immune-compromised persons</a:t>
            </a:r>
          </a:p>
          <a:p>
            <a:pPr lvl="1"/>
            <a:r>
              <a:rPr lang="en-US" sz="2200" u="sng" dirty="0"/>
              <a:t>Non-Biological </a:t>
            </a:r>
            <a:r>
              <a:rPr lang="en-US" sz="2200" u="sng" dirty="0" smtClean="0"/>
              <a:t>Contaminants</a:t>
            </a:r>
            <a:r>
              <a:rPr lang="en-US" sz="2200" dirty="0" smtClean="0"/>
              <a:t>: </a:t>
            </a:r>
            <a:r>
              <a:rPr lang="en-US" sz="2200" i="1" dirty="0" smtClean="0">
                <a:solidFill>
                  <a:srgbClr val="000099"/>
                </a:solidFill>
              </a:rPr>
              <a:t>Damp </a:t>
            </a:r>
            <a:r>
              <a:rPr lang="en-US" sz="2200" i="1" dirty="0">
                <a:solidFill>
                  <a:srgbClr val="000099"/>
                </a:solidFill>
              </a:rPr>
              <a:t>or wet building materials may off-gas other chemical irritants</a:t>
            </a:r>
          </a:p>
          <a:p>
            <a:pPr marL="742950" lvl="2" indent="-342900"/>
            <a:endParaRPr lang="en-US" sz="19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2" indent="-342900"/>
            <a:endParaRPr lang="en-US" sz="19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21" y="259080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44780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733800"/>
            <a:ext cx="85344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46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Roof Leak and Associated Mold Growth</a:t>
            </a:r>
            <a:endParaRPr lang="en-US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8020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89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Mold Growth is not always readily visible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609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    Drywall beneath baseboard   </a:t>
            </a:r>
            <a:r>
              <a:rPr lang="en-US" sz="2400" b="1" i="1" dirty="0" smtClean="0"/>
              <a:t>     </a:t>
            </a:r>
            <a:r>
              <a:rPr lang="en-US" sz="2400" b="1" dirty="0" smtClean="0"/>
              <a:t>…and beneath wall paper</a:t>
            </a:r>
            <a:endParaRPr lang="en-US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375302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78" y="2209800"/>
            <a:ext cx="404132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97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Mold on Carpet Backing </a:t>
            </a:r>
            <a:endParaRPr lang="en-US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93920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8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Mold on Subfloor beneath Carpeting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525963"/>
          </a:xfrm>
        </p:spPr>
        <p:txBody>
          <a:bodyPr>
            <a:normAutofit/>
          </a:bodyPr>
          <a:lstStyle/>
          <a:p>
            <a:r>
              <a:rPr lang="en-US" sz="2400" b="1" i="1" dirty="0" smtClean="0"/>
              <a:t>Begin considering …how might you respond?</a:t>
            </a:r>
            <a:endParaRPr lang="en-US" sz="2400" b="1" i="1" dirty="0"/>
          </a:p>
        </p:txBody>
      </p:sp>
      <p:pic>
        <p:nvPicPr>
          <p:cNvPr id="2050" name="Picture 2" descr="C:\Users\thd12\AppData\Local\Microsoft\Windows\Temporary Internet Files\Content.Outlook\76HZVVD5\July 7 Leete 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01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Mold Growth on Textiles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525963"/>
          </a:xfrm>
        </p:spPr>
        <p:txBody>
          <a:bodyPr>
            <a:normAutofit/>
          </a:bodyPr>
          <a:lstStyle/>
          <a:p>
            <a:r>
              <a:rPr lang="en-US" sz="2400" b="1" i="1" dirty="0" smtClean="0"/>
              <a:t>Mold, stains, or both?</a:t>
            </a:r>
            <a:endParaRPr lang="en-US" sz="2400" b="1" i="1" dirty="0"/>
          </a:p>
        </p:txBody>
      </p:sp>
      <p:pic>
        <p:nvPicPr>
          <p:cNvPr id="3074" name="Picture 2" descr="C:\Users\thd12\AppData\Local\Microsoft\Windows\Temporary Internet Files\Content.Outlook\76HZVVD5\July 7 Leete 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336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10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Mold on Pipe Insulation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2672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Beautiful colors…</a:t>
            </a:r>
            <a:endParaRPr lang="en-US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447800"/>
            <a:ext cx="3810000" cy="42672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Water or humidity?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74" y="2057400"/>
            <a:ext cx="336452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327976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58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Mold on Pipe Insulation – Considerations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525963"/>
          </a:xfrm>
        </p:spPr>
        <p:txBody>
          <a:bodyPr>
            <a:normAutofit/>
          </a:bodyPr>
          <a:lstStyle/>
          <a:p>
            <a:r>
              <a:rPr lang="en-US" sz="2400" b="1" i="1" dirty="0" smtClean="0"/>
              <a:t>Pipe insulation may be moldy because:</a:t>
            </a:r>
          </a:p>
          <a:p>
            <a:pPr lvl="1"/>
            <a:r>
              <a:rPr lang="en-US" sz="2400" u="sng" dirty="0" smtClean="0"/>
              <a:t>High, uncontrolled humidity </a:t>
            </a:r>
            <a:r>
              <a:rPr lang="en-US" sz="2400" dirty="0" smtClean="0"/>
              <a:t>in the immediate area</a:t>
            </a:r>
          </a:p>
          <a:p>
            <a:pPr lvl="1"/>
            <a:r>
              <a:rPr lang="en-US" sz="2400" u="sng" dirty="0" smtClean="0"/>
              <a:t>Water incursion from area pipes</a:t>
            </a:r>
            <a:r>
              <a:rPr lang="en-US" sz="2400" dirty="0" smtClean="0"/>
              <a:t> has wetted the outer cover of the insulation</a:t>
            </a:r>
          </a:p>
          <a:p>
            <a:pPr lvl="1"/>
            <a:r>
              <a:rPr lang="en-US" sz="2400" u="sng" dirty="0" smtClean="0"/>
              <a:t>Pipe insulation improperly installed</a:t>
            </a:r>
            <a:r>
              <a:rPr lang="en-US" sz="2400" dirty="0" smtClean="0"/>
              <a:t>, allowing for cold/humid air to condense on pipe surfaces</a:t>
            </a:r>
          </a:p>
          <a:p>
            <a:pPr lvl="1"/>
            <a:r>
              <a:rPr lang="en-US" sz="2400" u="sng" dirty="0" smtClean="0"/>
              <a:t>Pipe hanger has crushed insulation</a:t>
            </a:r>
            <a:r>
              <a:rPr lang="en-US" sz="2400" dirty="0" smtClean="0"/>
              <a:t>, making pipe or hanger vulnerable to condensation</a:t>
            </a:r>
          </a:p>
          <a:p>
            <a:pPr lvl="1"/>
            <a:r>
              <a:rPr lang="en-US" sz="2400" u="sng" dirty="0" smtClean="0"/>
              <a:t>Pipe(s) are leaking</a:t>
            </a:r>
            <a:r>
              <a:rPr lang="en-US" sz="2400" dirty="0" smtClean="0"/>
              <a:t>…water running inside pipe, and penetrating insulation</a:t>
            </a:r>
          </a:p>
        </p:txBody>
      </p:sp>
    </p:spTree>
    <p:extLst>
      <p:ext uri="{BB962C8B-B14F-4D97-AF65-F5344CB8AC3E}">
        <p14:creationId xmlns:p14="http://schemas.microsoft.com/office/powerpoint/2010/main" val="95013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Mold Growth related to Ventilation Systems</a:t>
            </a:r>
            <a:endParaRPr lang="en-US" sz="3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In Ductwork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2590800"/>
            <a:ext cx="4040188" cy="286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On Diffusers</a:t>
            </a:r>
            <a:endParaRPr lang="en-US" dirty="0"/>
          </a:p>
        </p:txBody>
      </p:sp>
      <p:pic>
        <p:nvPicPr>
          <p:cNvPr id="4099" name="Picture 3" descr="\\EPDFILER2\EPDShare1\css2\My Documents\My Pictures\Mueller0913\mueller 02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3802063" cy="285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83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Mold Growth related to Ventilation Systems</a:t>
            </a:r>
            <a:endParaRPr lang="en-US" sz="35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525963"/>
          </a:xfrm>
        </p:spPr>
        <p:txBody>
          <a:bodyPr>
            <a:normAutofit/>
          </a:bodyPr>
          <a:lstStyle/>
          <a:p>
            <a:r>
              <a:rPr lang="en-US" sz="2400" b="1" i="1" dirty="0" smtClean="0"/>
              <a:t>What are we seeing?</a:t>
            </a:r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8" name="Picture 2" descr="C:\Users\thd12\AppData\Local\Microsoft\Windows\Temporary Internet Files\Content.Outlook\76HZVVD5\July 7 Leete 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09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87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Humidity-Related Mold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85800" y="1447800"/>
            <a:ext cx="3811588" cy="4572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Bathroom mildew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343400" y="1447800"/>
            <a:ext cx="4724400" cy="411162"/>
          </a:xfrm>
        </p:spPr>
        <p:txBody>
          <a:bodyPr>
            <a:no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 smtClean="0"/>
              <a:t>On Diffuser from condensation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09" y="2060191"/>
            <a:ext cx="3353091" cy="296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tent Placeholder 2" descr="\\uppsfiler\EPDShare1\css2\My Documents\My Pictures\Mueller0913\mueller 01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3581400" cy="292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51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Mold Fast Facts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239000" cy="4876800"/>
          </a:xfrm>
        </p:spPr>
        <p:txBody>
          <a:bodyPr>
            <a:normAutofit fontScale="55000" lnSpcReduction="20000"/>
          </a:bodyPr>
          <a:lstStyle/>
          <a:p>
            <a:r>
              <a:rPr lang="en-US" sz="4000" i="1" dirty="0" smtClean="0">
                <a:solidFill>
                  <a:srgbClr val="000099"/>
                </a:solidFill>
              </a:rPr>
              <a:t>Growth degrades building materials, systems, AND indoor environmental quality</a:t>
            </a:r>
          </a:p>
          <a:p>
            <a:pPr lvl="1"/>
            <a:r>
              <a:rPr lang="en-US" sz="2900" u="sng" dirty="0" smtClean="0"/>
              <a:t>Effects may not be eradicated/abated </a:t>
            </a:r>
            <a:r>
              <a:rPr lang="en-US" sz="2900" dirty="0" smtClean="0"/>
              <a:t>in all materials; will eventually destroy substrate, therefore:</a:t>
            </a:r>
          </a:p>
          <a:p>
            <a:pPr lvl="2"/>
            <a:r>
              <a:rPr lang="en-US" sz="2600" b="1" dirty="0" smtClean="0">
                <a:solidFill>
                  <a:srgbClr val="000099"/>
                </a:solidFill>
              </a:rPr>
              <a:t>Control moisture – control </a:t>
            </a:r>
            <a:r>
              <a:rPr lang="en-US" sz="2600" b="1" dirty="0">
                <a:solidFill>
                  <a:srgbClr val="000099"/>
                </a:solidFill>
              </a:rPr>
              <a:t>mold </a:t>
            </a:r>
            <a:r>
              <a:rPr lang="en-US" sz="2600" b="1" dirty="0" smtClean="0">
                <a:solidFill>
                  <a:srgbClr val="000099"/>
                </a:solidFill>
              </a:rPr>
              <a:t>growth</a:t>
            </a:r>
          </a:p>
          <a:p>
            <a:pPr lvl="1"/>
            <a:r>
              <a:rPr lang="en-US" sz="2600" b="1" i="1" dirty="0">
                <a:solidFill>
                  <a:srgbClr val="000099"/>
                </a:solidFill>
              </a:rPr>
              <a:t>Uncontrolled indoor mold growth is never an acceptable operating </a:t>
            </a:r>
            <a:r>
              <a:rPr lang="en-US" sz="2600" b="1" i="1" dirty="0" smtClean="0">
                <a:solidFill>
                  <a:srgbClr val="000099"/>
                </a:solidFill>
              </a:rPr>
              <a:t>condition</a:t>
            </a:r>
            <a:endParaRPr lang="en-US" sz="2600" dirty="0" smtClean="0">
              <a:solidFill>
                <a:srgbClr val="000099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4000" i="1" dirty="0" smtClean="0">
                <a:solidFill>
                  <a:srgbClr val="000099"/>
                </a:solidFill>
              </a:rPr>
              <a:t>Health Complaints</a:t>
            </a:r>
          </a:p>
          <a:p>
            <a:pPr lvl="1"/>
            <a:r>
              <a:rPr lang="en-US" sz="2900" dirty="0"/>
              <a:t>“Black discoloration” – </a:t>
            </a:r>
            <a:r>
              <a:rPr lang="en-US" sz="2900" u="sng" dirty="0"/>
              <a:t>a perception AND real problem</a:t>
            </a:r>
          </a:p>
          <a:p>
            <a:pPr lvl="1"/>
            <a:r>
              <a:rPr lang="en-US" sz="2900" i="1" dirty="0"/>
              <a:t>Lead to:  </a:t>
            </a:r>
            <a:r>
              <a:rPr lang="en-US" sz="2900" i="1" dirty="0" smtClean="0"/>
              <a:t> </a:t>
            </a:r>
            <a:r>
              <a:rPr lang="en-US" sz="2900" u="sng" dirty="0" smtClean="0"/>
              <a:t>significant </a:t>
            </a:r>
            <a:r>
              <a:rPr lang="en-US" sz="2900" u="sng" dirty="0"/>
              <a:t>employee/ occupant concerns</a:t>
            </a:r>
            <a:r>
              <a:rPr lang="en-US" sz="2900" dirty="0"/>
              <a:t>, ..</a:t>
            </a:r>
          </a:p>
          <a:p>
            <a:pPr lvl="1"/>
            <a:r>
              <a:rPr lang="en-US" sz="2900" i="1" dirty="0"/>
              <a:t>triggers:  </a:t>
            </a:r>
            <a:r>
              <a:rPr lang="en-US" sz="2900" dirty="0"/>
              <a:t>time-sensitive response </a:t>
            </a:r>
            <a:r>
              <a:rPr lang="en-US" sz="2900" dirty="0" smtClean="0"/>
              <a:t>expectations, </a:t>
            </a:r>
            <a:r>
              <a:rPr lang="en-US" sz="2900" dirty="0"/>
              <a:t>..</a:t>
            </a:r>
          </a:p>
          <a:p>
            <a:pPr lvl="1"/>
            <a:r>
              <a:rPr lang="en-US" sz="2900" i="1" dirty="0"/>
              <a:t>triggers:  </a:t>
            </a:r>
            <a:r>
              <a:rPr lang="en-US" sz="2900" dirty="0"/>
              <a:t>perception of </a:t>
            </a:r>
            <a:r>
              <a:rPr lang="en-US" sz="2900" dirty="0" smtClean="0"/>
              <a:t>faulty/failed </a:t>
            </a:r>
            <a:r>
              <a:rPr lang="en-US" sz="2900" dirty="0"/>
              <a:t>response</a:t>
            </a:r>
          </a:p>
          <a:p>
            <a:pPr lvl="1"/>
            <a:r>
              <a:rPr lang="en-US" sz="2900" i="1" dirty="0"/>
              <a:t>triggers:  </a:t>
            </a:r>
            <a:r>
              <a:rPr lang="en-US" sz="2900" u="sng" dirty="0"/>
              <a:t>OSHA complaints</a:t>
            </a:r>
            <a:r>
              <a:rPr lang="en-US" sz="2900" dirty="0"/>
              <a:t>, ..</a:t>
            </a:r>
          </a:p>
          <a:p>
            <a:pPr lvl="1"/>
            <a:r>
              <a:rPr lang="en-US" sz="2900" i="1" dirty="0"/>
              <a:t>triggers:  </a:t>
            </a:r>
            <a:r>
              <a:rPr lang="en-US" sz="2900" dirty="0"/>
              <a:t>40+ response hours (can exceed 120 </a:t>
            </a:r>
            <a:r>
              <a:rPr lang="en-US" sz="2900" dirty="0" err="1"/>
              <a:t>hrs</a:t>
            </a:r>
            <a:r>
              <a:rPr lang="en-US" sz="2900" dirty="0"/>
              <a:t>!)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4000" i="1" dirty="0" smtClean="0">
                <a:solidFill>
                  <a:srgbClr val="000099"/>
                </a:solidFill>
              </a:rPr>
              <a:t>Humidity Control</a:t>
            </a:r>
          </a:p>
          <a:p>
            <a:pPr lvl="1"/>
            <a:r>
              <a:rPr lang="en-US" sz="2900" dirty="0"/>
              <a:t>%RH &gt; 65% significantly increases likelihood growth</a:t>
            </a:r>
          </a:p>
          <a:p>
            <a:pPr lvl="1"/>
            <a:r>
              <a:rPr lang="en-US" sz="2900" dirty="0"/>
              <a:t>%RH &lt; 60% (others: 50%) significantly decreases potential growth</a:t>
            </a:r>
          </a:p>
          <a:p>
            <a:pPr lvl="1"/>
            <a:r>
              <a:rPr lang="en-US" sz="2900" dirty="0"/>
              <a:t>%RH Optimum:  30 – 60</a:t>
            </a:r>
            <a:r>
              <a:rPr lang="en-US" sz="2900" dirty="0" smtClean="0"/>
              <a:t>%</a:t>
            </a:r>
          </a:p>
          <a:p>
            <a:pPr lvl="1"/>
            <a:endParaRPr lang="en-US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676400"/>
            <a:ext cx="858473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743200"/>
            <a:ext cx="86809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10000"/>
            <a:ext cx="86809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1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High, Uncontrolled Humidity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848600" cy="3733799"/>
          </a:xfrm>
        </p:spPr>
        <p:txBody>
          <a:bodyPr>
            <a:normAutofit lnSpcReduction="10000"/>
          </a:bodyPr>
          <a:lstStyle/>
          <a:p>
            <a:r>
              <a:rPr lang="en-US" sz="2400" b="1" i="1" dirty="0" smtClean="0"/>
              <a:t>Unwanted increase of humidity in an indoor environment or building</a:t>
            </a:r>
          </a:p>
          <a:p>
            <a:pPr lvl="1"/>
            <a:r>
              <a:rPr lang="en-US" altLang="en-US" sz="2400" dirty="0" smtClean="0"/>
              <a:t>May follow a water incursion event with incomplete drying and ventilation of the area</a:t>
            </a:r>
            <a:endParaRPr lang="en-US" altLang="en-US" sz="2400" dirty="0"/>
          </a:p>
          <a:p>
            <a:pPr lvl="1"/>
            <a:r>
              <a:rPr lang="en-US" altLang="en-US" sz="2400" dirty="0" smtClean="0"/>
              <a:t>Usually associated with poorly ventilated areas</a:t>
            </a:r>
          </a:p>
          <a:p>
            <a:pPr lvl="1"/>
            <a:r>
              <a:rPr lang="en-US" altLang="en-US" sz="2400" dirty="0" smtClean="0"/>
              <a:t>HVAC system malfunctions</a:t>
            </a:r>
          </a:p>
          <a:p>
            <a:pPr lvl="1"/>
            <a:r>
              <a:rPr lang="en-US" altLang="en-US" sz="2400" dirty="0" smtClean="0"/>
              <a:t>HVAC system limitations (</a:t>
            </a:r>
            <a:r>
              <a:rPr lang="en-US" altLang="en-US" sz="2400" i="1" dirty="0" smtClean="0"/>
              <a:t>limited air exchange</a:t>
            </a:r>
            <a:r>
              <a:rPr lang="en-US" altLang="en-US" sz="2400" dirty="0" smtClean="0"/>
              <a:t>)</a:t>
            </a:r>
          </a:p>
          <a:p>
            <a:pPr lvl="2"/>
            <a:r>
              <a:rPr lang="en-US" altLang="en-US" dirty="0" smtClean="0"/>
              <a:t>e.g. North Halls</a:t>
            </a:r>
            <a:endParaRPr lang="en-US" altLang="en-US" dirty="0"/>
          </a:p>
          <a:p>
            <a:pPr lvl="1"/>
            <a:r>
              <a:rPr lang="en-US" altLang="en-US" sz="2400" dirty="0" smtClean="0"/>
              <a:t>Condensation on cold room surfaces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865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Moldy pipe insulation or asbestos-containing material considerations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5259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Methods to control spread of mold are similar to those used with asbestos</a:t>
            </a:r>
          </a:p>
          <a:p>
            <a:pPr lvl="1"/>
            <a:r>
              <a:rPr lang="en-US" sz="2400" dirty="0" smtClean="0"/>
              <a:t>No dry removal</a:t>
            </a:r>
          </a:p>
          <a:p>
            <a:pPr lvl="1"/>
            <a:r>
              <a:rPr lang="en-US" sz="2400" dirty="0" smtClean="0"/>
              <a:t>Thorough wetting of surfaces</a:t>
            </a:r>
          </a:p>
          <a:p>
            <a:pPr lvl="1"/>
            <a:r>
              <a:rPr lang="en-US" sz="2400" dirty="0" smtClean="0"/>
              <a:t>Minimize handling of material</a:t>
            </a:r>
          </a:p>
          <a:p>
            <a:pPr lvl="1"/>
            <a:r>
              <a:rPr lang="en-US" sz="2400" dirty="0" smtClean="0"/>
              <a:t>Area isolation for larger jobs</a:t>
            </a:r>
          </a:p>
          <a:p>
            <a:pPr lvl="1"/>
            <a:r>
              <a:rPr lang="en-US" sz="2400" dirty="0" smtClean="0"/>
              <a:t>Respiratory protection &amp; PPE </a:t>
            </a:r>
          </a:p>
          <a:p>
            <a:r>
              <a:rPr lang="en-US" sz="2400" b="1" dirty="0" smtClean="0"/>
              <a:t>Type of insulation not a significant factor </a:t>
            </a:r>
            <a:r>
              <a:rPr lang="en-US" sz="2400" i="1" dirty="0" smtClean="0"/>
              <a:t>(except asbestos)</a:t>
            </a:r>
          </a:p>
          <a:p>
            <a:pPr lvl="1"/>
            <a:r>
              <a:rPr lang="en-US" sz="2400" dirty="0" smtClean="0"/>
              <a:t>i.e. disposal requirements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374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Design &amp; Construction Considerations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 smtClean="0"/>
              <a:t>General</a:t>
            </a:r>
          </a:p>
          <a:p>
            <a:pPr lvl="1"/>
            <a:r>
              <a:rPr lang="en-US" sz="2200" dirty="0" smtClean="0"/>
              <a:t>OA intakes</a:t>
            </a:r>
          </a:p>
          <a:p>
            <a:pPr lvl="1"/>
            <a:r>
              <a:rPr lang="en-US" sz="2200" dirty="0" smtClean="0"/>
              <a:t>Construction leaks</a:t>
            </a:r>
          </a:p>
          <a:p>
            <a:pPr lvl="1"/>
            <a:r>
              <a:rPr lang="en-US" sz="2200" dirty="0" smtClean="0"/>
              <a:t>HVAC design and operability issues (one or more in combination)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u="sng" dirty="0" smtClean="0"/>
              <a:t>Re-heat</a:t>
            </a:r>
            <a:r>
              <a:rPr lang="en-US" sz="1800" dirty="0" smtClean="0"/>
              <a:t>/ spatial condensation, humidity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u="sng" dirty="0"/>
              <a:t>Controls capability-planning</a:t>
            </a:r>
            <a:r>
              <a:rPr lang="en-US" sz="1800" dirty="0"/>
              <a:t>:  spatial temperature sensing,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u="sng" dirty="0"/>
              <a:t>Inadequate air movement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u="sng" dirty="0"/>
              <a:t>Filtration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u="sng" dirty="0"/>
              <a:t>Coil </a:t>
            </a:r>
            <a:r>
              <a:rPr lang="en-US" sz="1800" u="sng" dirty="0" smtClean="0"/>
              <a:t>condition/cleaning</a:t>
            </a:r>
            <a:r>
              <a:rPr lang="en-US" sz="1800" dirty="0" smtClean="0"/>
              <a:t>:  </a:t>
            </a:r>
            <a:r>
              <a:rPr lang="en-US" sz="1800" dirty="0"/>
              <a:t>capability </a:t>
            </a:r>
            <a:r>
              <a:rPr lang="en-US" sz="1800" dirty="0" smtClean="0"/>
              <a:t>for access</a:t>
            </a:r>
            <a:r>
              <a:rPr lang="en-US" sz="1800" dirty="0"/>
              <a:t>/ </a:t>
            </a:r>
            <a:r>
              <a:rPr lang="en-US" sz="1800" dirty="0" smtClean="0"/>
              <a:t>periodic PM’s</a:t>
            </a:r>
            <a:endParaRPr lang="en-US" sz="18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u="sng" dirty="0"/>
              <a:t>Fresh Air</a:t>
            </a:r>
            <a:r>
              <a:rPr lang="en-US" sz="1800" dirty="0"/>
              <a:t>:  Inadequate exchange OR  Uncontrolled introduction thereof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u="sng" dirty="0"/>
              <a:t>Building pressure imbalances </a:t>
            </a:r>
            <a:r>
              <a:rPr lang="en-US" sz="1800" dirty="0"/>
              <a:t>– incomplete-ineffective commissioning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u="sng" dirty="0"/>
              <a:t>Insulation Lining </a:t>
            </a:r>
            <a:r>
              <a:rPr lang="en-US" sz="1800" u="sng" dirty="0" smtClean="0"/>
              <a:t>(NOT D&amp;C OPTIONAL) REQUIRES EXCELLENT-EFFECTIVE</a:t>
            </a:r>
            <a:r>
              <a:rPr lang="en-US" sz="1800" dirty="0" smtClean="0"/>
              <a:t>:</a:t>
            </a:r>
            <a:endParaRPr lang="en-US" sz="1800" dirty="0"/>
          </a:p>
          <a:p>
            <a:pPr lvl="3"/>
            <a:r>
              <a:rPr lang="en-US" sz="1800" dirty="0" smtClean="0">
                <a:solidFill>
                  <a:srgbClr val="000099"/>
                </a:solidFill>
              </a:rPr>
              <a:t>Continuous, effective filtration</a:t>
            </a:r>
          </a:p>
          <a:p>
            <a:pPr lvl="3"/>
            <a:r>
              <a:rPr lang="en-US" sz="1800" dirty="0" smtClean="0">
                <a:solidFill>
                  <a:srgbClr val="000099"/>
                </a:solidFill>
              </a:rPr>
              <a:t>Reheat/ humidity control</a:t>
            </a:r>
          </a:p>
          <a:p>
            <a:pPr lvl="3"/>
            <a:r>
              <a:rPr lang="en-US" sz="1800" dirty="0" smtClean="0">
                <a:solidFill>
                  <a:srgbClr val="000099"/>
                </a:solidFill>
              </a:rPr>
              <a:t>Microbial resistance</a:t>
            </a:r>
          </a:p>
          <a:p>
            <a:pPr lvl="3"/>
            <a:r>
              <a:rPr lang="en-US" sz="1800" dirty="0" smtClean="0">
                <a:solidFill>
                  <a:srgbClr val="000099"/>
                </a:solidFill>
              </a:rPr>
              <a:t>Planned, periodic, preventive maintenance-cleaning </a:t>
            </a:r>
          </a:p>
          <a:p>
            <a:pPr lvl="3"/>
            <a:endParaRPr lang="en-US" sz="1800" dirty="0" smtClean="0">
              <a:solidFill>
                <a:srgbClr val="000099"/>
              </a:solidFill>
            </a:endParaRPr>
          </a:p>
          <a:p>
            <a:pPr lvl="2"/>
            <a:endParaRPr lang="en-US" sz="1600" dirty="0" smtClean="0"/>
          </a:p>
          <a:p>
            <a:pPr lvl="2"/>
            <a:endParaRPr lang="en-US" sz="1600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5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Design &amp; Construction Considerations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7244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General</a:t>
            </a:r>
          </a:p>
          <a:p>
            <a:pPr lvl="1"/>
            <a:r>
              <a:rPr lang="en-US" sz="2000" u="sng" dirty="0" smtClean="0"/>
              <a:t>Other interjecting factors</a:t>
            </a:r>
            <a:r>
              <a:rPr lang="en-US" sz="2000" dirty="0" smtClean="0"/>
              <a:t>:</a:t>
            </a:r>
          </a:p>
          <a:p>
            <a:pPr lvl="2"/>
            <a:r>
              <a:rPr lang="en-US" sz="1800" dirty="0" smtClean="0">
                <a:solidFill>
                  <a:srgbClr val="000099"/>
                </a:solidFill>
              </a:rPr>
              <a:t>Interior building/ biological sources</a:t>
            </a:r>
          </a:p>
          <a:p>
            <a:pPr lvl="2"/>
            <a:r>
              <a:rPr lang="en-US" sz="1800" dirty="0" smtClean="0">
                <a:solidFill>
                  <a:srgbClr val="000099"/>
                </a:solidFill>
              </a:rPr>
              <a:t>Porous materials spec’d in areas prone to humidity</a:t>
            </a:r>
          </a:p>
          <a:p>
            <a:pPr lvl="2"/>
            <a:r>
              <a:rPr lang="en-US" sz="1800" dirty="0" smtClean="0">
                <a:solidFill>
                  <a:srgbClr val="000099"/>
                </a:solidFill>
              </a:rPr>
              <a:t>Roof and envelope design/ ventilation</a:t>
            </a:r>
          </a:p>
          <a:p>
            <a:pPr lvl="2"/>
            <a:endParaRPr lang="en-US" sz="1600" dirty="0" smtClean="0"/>
          </a:p>
          <a:p>
            <a:pPr marL="342900" lvl="3" indent="-342900">
              <a:buFont typeface="Arial" pitchFamily="34" charset="0"/>
              <a:buChar char="•"/>
            </a:pPr>
            <a:r>
              <a:rPr lang="en-US" sz="2400" b="1" dirty="0" smtClean="0"/>
              <a:t>Design &amp; Operation</a:t>
            </a:r>
            <a:endParaRPr lang="en-US" sz="2400" b="1" dirty="0"/>
          </a:p>
          <a:p>
            <a:pPr lvl="1"/>
            <a:r>
              <a:rPr lang="en-US" sz="2000" u="sng" dirty="0"/>
              <a:t>Water incursion via</a:t>
            </a:r>
            <a:r>
              <a:rPr lang="en-US" sz="2000" dirty="0"/>
              <a:t>:</a:t>
            </a:r>
          </a:p>
          <a:p>
            <a:pPr lvl="2"/>
            <a:r>
              <a:rPr lang="en-US" altLang="en-US" sz="2000" u="sng" dirty="0" smtClean="0">
                <a:solidFill>
                  <a:srgbClr val="000099"/>
                </a:solidFill>
              </a:rPr>
              <a:t>Exterior Leaks</a:t>
            </a:r>
            <a:r>
              <a:rPr lang="en-US" altLang="en-US" sz="2000" dirty="0" smtClean="0">
                <a:solidFill>
                  <a:prstClr val="black"/>
                </a:solidFill>
              </a:rPr>
              <a:t>: roof</a:t>
            </a:r>
            <a:r>
              <a:rPr lang="en-US" altLang="en-US" sz="2000" dirty="0">
                <a:solidFill>
                  <a:prstClr val="black"/>
                </a:solidFill>
              </a:rPr>
              <a:t>, </a:t>
            </a:r>
            <a:r>
              <a:rPr lang="en-US" altLang="en-US" sz="2000" dirty="0" smtClean="0">
                <a:solidFill>
                  <a:prstClr val="black"/>
                </a:solidFill>
              </a:rPr>
              <a:t>windows, foundations </a:t>
            </a:r>
            <a:r>
              <a:rPr lang="en-US" altLang="en-US" sz="2000" dirty="0">
                <a:solidFill>
                  <a:prstClr val="black"/>
                </a:solidFill>
              </a:rPr>
              <a:t>(gray water)</a:t>
            </a:r>
          </a:p>
          <a:p>
            <a:pPr lvl="2"/>
            <a:r>
              <a:rPr lang="en-US" altLang="en-US" sz="2000" u="sng" dirty="0" smtClean="0">
                <a:solidFill>
                  <a:srgbClr val="000099"/>
                </a:solidFill>
              </a:rPr>
              <a:t>Plumbing leaks</a:t>
            </a:r>
            <a:r>
              <a:rPr lang="en-US" altLang="en-US" sz="2000" dirty="0" smtClean="0">
                <a:solidFill>
                  <a:prstClr val="black"/>
                </a:solidFill>
              </a:rPr>
              <a:t>:  (Potable, Gray water, Sewage-black water)</a:t>
            </a:r>
            <a:endParaRPr lang="en-US" altLang="en-US" sz="2000" dirty="0">
              <a:solidFill>
                <a:prstClr val="black"/>
              </a:solidFill>
            </a:endParaRPr>
          </a:p>
          <a:p>
            <a:pPr lvl="2"/>
            <a:r>
              <a:rPr lang="en-US" altLang="en-US" sz="2100" u="sng" dirty="0">
                <a:solidFill>
                  <a:srgbClr val="000099"/>
                </a:solidFill>
              </a:rPr>
              <a:t>Flooding</a:t>
            </a:r>
            <a:r>
              <a:rPr lang="en-US" altLang="en-US" sz="2100" dirty="0">
                <a:solidFill>
                  <a:prstClr val="black"/>
                </a:solidFill>
              </a:rPr>
              <a:t> </a:t>
            </a:r>
            <a:r>
              <a:rPr lang="en-US" altLang="en-US" sz="2100" dirty="0" smtClean="0">
                <a:solidFill>
                  <a:prstClr val="black"/>
                </a:solidFill>
              </a:rPr>
              <a:t>(impacts by both sources)</a:t>
            </a:r>
            <a:endParaRPr lang="en-US" altLang="en-US" sz="2100" dirty="0">
              <a:solidFill>
                <a:prstClr val="black"/>
              </a:solidFill>
            </a:endParaRPr>
          </a:p>
          <a:p>
            <a:pPr lvl="2"/>
            <a:r>
              <a:rPr lang="en-US" altLang="en-US" sz="2100" u="sng" dirty="0" smtClean="0">
                <a:solidFill>
                  <a:srgbClr val="000099"/>
                </a:solidFill>
              </a:rPr>
              <a:t>Sprinkler </a:t>
            </a:r>
            <a:r>
              <a:rPr lang="en-US" altLang="en-US" sz="2100" u="sng" dirty="0">
                <a:solidFill>
                  <a:srgbClr val="000099"/>
                </a:solidFill>
              </a:rPr>
              <a:t>activation</a:t>
            </a:r>
          </a:p>
          <a:p>
            <a:pPr lvl="2"/>
            <a:endParaRPr lang="en-US" sz="1600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4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Design &amp; Construction Considerations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5259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General</a:t>
            </a:r>
          </a:p>
          <a:p>
            <a:pPr lvl="1"/>
            <a:r>
              <a:rPr lang="en-US" sz="2400" dirty="0" smtClean="0"/>
              <a:t>Other interjecting factors:</a:t>
            </a:r>
          </a:p>
          <a:p>
            <a:pPr lvl="2"/>
            <a:r>
              <a:rPr lang="en-US" sz="1800" dirty="0" smtClean="0">
                <a:solidFill>
                  <a:srgbClr val="000099"/>
                </a:solidFill>
              </a:rPr>
              <a:t>Interior building/ biological sources</a:t>
            </a:r>
          </a:p>
          <a:p>
            <a:pPr lvl="2"/>
            <a:r>
              <a:rPr lang="en-US" sz="1800" dirty="0" smtClean="0">
                <a:solidFill>
                  <a:srgbClr val="000099"/>
                </a:solidFill>
              </a:rPr>
              <a:t>Porous specified materials in areas subject/ prone to humidity</a:t>
            </a:r>
          </a:p>
          <a:p>
            <a:pPr lvl="2"/>
            <a:r>
              <a:rPr lang="en-US" sz="1800" dirty="0" smtClean="0">
                <a:solidFill>
                  <a:srgbClr val="000099"/>
                </a:solidFill>
              </a:rPr>
              <a:t>Roof and envelope design/ ventilation</a:t>
            </a:r>
          </a:p>
          <a:p>
            <a:pPr lvl="2"/>
            <a:endParaRPr lang="en-US" sz="1600" dirty="0" smtClean="0"/>
          </a:p>
          <a:p>
            <a:pPr lvl="3"/>
            <a:endParaRPr lang="en-US" sz="1800" dirty="0" smtClean="0">
              <a:solidFill>
                <a:srgbClr val="000099"/>
              </a:solidFill>
            </a:endParaRPr>
          </a:p>
          <a:p>
            <a:pPr lvl="2"/>
            <a:endParaRPr lang="en-US" sz="1600" dirty="0" smtClean="0"/>
          </a:p>
          <a:p>
            <a:pPr lvl="2"/>
            <a:endParaRPr lang="en-US" sz="1600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1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Design &amp; Construction Considerations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 smtClean="0"/>
              <a:t>PS Design &amp; Construction Standards</a:t>
            </a:r>
          </a:p>
          <a:p>
            <a:pPr lvl="1"/>
            <a:r>
              <a:rPr lang="en-US" sz="2400" dirty="0" smtClean="0"/>
              <a:t>Ensure Architects and Engineers familiarity with pertinent standard sections:</a:t>
            </a:r>
          </a:p>
          <a:p>
            <a:pPr lvl="2"/>
            <a:r>
              <a:rPr lang="en-US" sz="1800" dirty="0" smtClean="0">
                <a:solidFill>
                  <a:srgbClr val="000099"/>
                </a:solidFill>
              </a:rPr>
              <a:t>01 50 00 – Temporary Facilities and Controls</a:t>
            </a:r>
          </a:p>
          <a:p>
            <a:pPr lvl="2"/>
            <a:r>
              <a:rPr lang="en-US" sz="1800" dirty="0" smtClean="0">
                <a:solidFill>
                  <a:srgbClr val="000099"/>
                </a:solidFill>
              </a:rPr>
              <a:t>23 00 00 – HVAC Air Distribution</a:t>
            </a:r>
          </a:p>
          <a:p>
            <a:pPr lvl="2"/>
            <a:r>
              <a:rPr lang="en-US" sz="1800" dirty="0" smtClean="0">
                <a:solidFill>
                  <a:srgbClr val="000099"/>
                </a:solidFill>
              </a:rPr>
              <a:t>23 31 00 – HVAC Ducts and Casings</a:t>
            </a:r>
          </a:p>
          <a:p>
            <a:pPr lvl="2"/>
            <a:r>
              <a:rPr lang="en-US" sz="1800" dirty="0" smtClean="0">
                <a:solidFill>
                  <a:srgbClr val="000099"/>
                </a:solidFill>
              </a:rPr>
              <a:t>23 41 00 – Particulate Air Filtration</a:t>
            </a:r>
          </a:p>
          <a:p>
            <a:pPr lvl="1"/>
            <a:r>
              <a:rPr lang="en-US" sz="2400" u="sng" dirty="0"/>
              <a:t>Avoid mismatches </a:t>
            </a:r>
            <a:r>
              <a:rPr lang="en-US" sz="2400" dirty="0"/>
              <a:t>of finishes and building humidity control or operating </a:t>
            </a:r>
            <a:r>
              <a:rPr lang="en-US" sz="2400" dirty="0" smtClean="0"/>
              <a:t>features</a:t>
            </a:r>
          </a:p>
          <a:p>
            <a:pPr lvl="1"/>
            <a:r>
              <a:rPr lang="en-US" sz="2400" u="sng" dirty="0" smtClean="0"/>
              <a:t>Commissioning documents</a:t>
            </a:r>
            <a:r>
              <a:rPr lang="en-US" sz="2400" dirty="0" smtClean="0"/>
              <a:t>: operational/PM elements</a:t>
            </a:r>
          </a:p>
          <a:p>
            <a:pPr lvl="1"/>
            <a:r>
              <a:rPr lang="en-US" sz="2400" u="sng" dirty="0" smtClean="0"/>
              <a:t>Q/C critical features </a:t>
            </a:r>
            <a:r>
              <a:rPr lang="en-US" sz="2400" dirty="0" smtClean="0"/>
              <a:t>to avoid excess budget-focus (value engineering)</a:t>
            </a:r>
          </a:p>
          <a:p>
            <a:pPr lvl="1"/>
            <a:r>
              <a:rPr lang="en-US" sz="2400" u="sng" dirty="0" smtClean="0"/>
              <a:t>Manage construction </a:t>
            </a:r>
            <a:r>
              <a:rPr lang="en-US" sz="2400" dirty="0" smtClean="0"/>
              <a:t>to avoid temporary water infiltration</a:t>
            </a:r>
          </a:p>
          <a:p>
            <a:pPr lvl="1"/>
            <a:r>
              <a:rPr lang="en-US" sz="2400" u="sng" dirty="0" smtClean="0">
                <a:solidFill>
                  <a:srgbClr val="000099"/>
                </a:solidFill>
              </a:rPr>
              <a:t>REFER to ASHRAE STANDARDS</a:t>
            </a:r>
          </a:p>
          <a:p>
            <a:pPr lvl="1"/>
            <a:endParaRPr lang="en-US" sz="2400" dirty="0"/>
          </a:p>
          <a:p>
            <a:pPr lvl="3"/>
            <a:endParaRPr lang="en-US" sz="1800" dirty="0" smtClean="0">
              <a:solidFill>
                <a:srgbClr val="000099"/>
              </a:solidFill>
            </a:endParaRPr>
          </a:p>
          <a:p>
            <a:pPr lvl="2"/>
            <a:endParaRPr lang="en-US" sz="1600" dirty="0" smtClean="0"/>
          </a:p>
          <a:p>
            <a:pPr lvl="2"/>
            <a:endParaRPr lang="en-US" sz="1600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59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i="1" dirty="0" smtClean="0"/>
              <a:t>Like weeds, mold response may pose challenges</a:t>
            </a:r>
            <a:endParaRPr lang="en-US" sz="3200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447800"/>
            <a:ext cx="6048375" cy="304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http://www.epa.gov/mold/moldcourse/images/big_pic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9760" y="4617720"/>
            <a:ext cx="2072640" cy="1478280"/>
          </a:xfrm>
          <a:prstGeom prst="rect">
            <a:avLst/>
          </a:prstGeom>
          <a:noFill/>
        </p:spPr>
      </p:pic>
      <p:pic>
        <p:nvPicPr>
          <p:cNvPr id="40968" name="Picture 8" descr="http://www.epa.gov/mold/moldcourse/images/big_pic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6160" y="4617720"/>
            <a:ext cx="1920240" cy="1478280"/>
          </a:xfrm>
          <a:prstGeom prst="rect">
            <a:avLst/>
          </a:prstGeom>
          <a:noFill/>
        </p:spPr>
      </p:pic>
      <p:pic>
        <p:nvPicPr>
          <p:cNvPr id="40974" name="Picture 14" descr="http://www.epa.gov/mold/moldcourse/images/big_pic1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4025" y="4587240"/>
            <a:ext cx="1628775" cy="150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406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H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2359</TotalTime>
  <Words>2473</Words>
  <Application>Microsoft Office PowerPoint</Application>
  <PresentationFormat>On-screen Show (4:3)</PresentationFormat>
  <Paragraphs>400</Paragraphs>
  <Slides>41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EHS Template</vt:lpstr>
      <vt:lpstr>Mold Management Considerations</vt:lpstr>
      <vt:lpstr>Mold Management Considerations  Design &amp; Construction Services</vt:lpstr>
      <vt:lpstr>Mold Fast Facts</vt:lpstr>
      <vt:lpstr>Mold Fast Facts</vt:lpstr>
      <vt:lpstr>Design &amp; Construction Considerations</vt:lpstr>
      <vt:lpstr>Design &amp; Construction Considerations</vt:lpstr>
      <vt:lpstr>Design &amp; Construction Considerations</vt:lpstr>
      <vt:lpstr>Design &amp; Construction Considerations</vt:lpstr>
      <vt:lpstr>Like weeds, mold response may pose challenges</vt:lpstr>
      <vt:lpstr>Design &amp; Construction Considerations</vt:lpstr>
      <vt:lpstr>Design &amp; Construction Considerations</vt:lpstr>
      <vt:lpstr>Design &amp; Construction Considerations</vt:lpstr>
      <vt:lpstr>Design &amp; Construction Considerations</vt:lpstr>
      <vt:lpstr>Design &amp; Construction Considerations</vt:lpstr>
      <vt:lpstr>Design &amp; Construction Considerations</vt:lpstr>
      <vt:lpstr>Prevention and Control of Mold Growth – General Guidelines</vt:lpstr>
      <vt:lpstr>Levels of mold response –  to clean? …or not to clean?</vt:lpstr>
      <vt:lpstr>Levels of mold response –  to clean? …or not to clean?</vt:lpstr>
      <vt:lpstr>Levels of mold response –  to clean? …or not to clean?</vt:lpstr>
      <vt:lpstr>Mold Response Guidelines</vt:lpstr>
      <vt:lpstr>Mold Response Guidelines</vt:lpstr>
      <vt:lpstr>Mold Response Guidelines</vt:lpstr>
      <vt:lpstr>Mold Response Training</vt:lpstr>
      <vt:lpstr>Mold sampling, analysis &amp; interpretation</vt:lpstr>
      <vt:lpstr>Mold sampling, analysis &amp; interpretation</vt:lpstr>
      <vt:lpstr>In Summary …</vt:lpstr>
      <vt:lpstr>Mold Response Resources</vt:lpstr>
      <vt:lpstr>Water Incursion through Ceiling</vt:lpstr>
      <vt:lpstr>Water Incursion through a Wall</vt:lpstr>
      <vt:lpstr>Roof Leak and Associated Mold Growth</vt:lpstr>
      <vt:lpstr>Mold Growth is not always readily visible</vt:lpstr>
      <vt:lpstr>Mold on Carpet Backing </vt:lpstr>
      <vt:lpstr>Mold on Subfloor beneath Carpeting</vt:lpstr>
      <vt:lpstr>Mold Growth on Textiles</vt:lpstr>
      <vt:lpstr>Mold on Pipe Insulation</vt:lpstr>
      <vt:lpstr>Mold on Pipe Insulation – Considerations</vt:lpstr>
      <vt:lpstr>Mold Growth related to Ventilation Systems</vt:lpstr>
      <vt:lpstr>Mold Growth related to Ventilation Systems</vt:lpstr>
      <vt:lpstr>Humidity-Related Mold</vt:lpstr>
      <vt:lpstr>High, Uncontrolled Humidity</vt:lpstr>
      <vt:lpstr>Moldy pipe insulation or asbestos-containing material considerations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Mold Basics</dc:title>
  <dc:creator>Curt Speaker</dc:creator>
  <cp:lastModifiedBy>Thomas H. Derr</cp:lastModifiedBy>
  <cp:revision>255</cp:revision>
  <cp:lastPrinted>2017-10-13T11:31:41Z</cp:lastPrinted>
  <dcterms:created xsi:type="dcterms:W3CDTF">2013-10-07T17:43:41Z</dcterms:created>
  <dcterms:modified xsi:type="dcterms:W3CDTF">2017-10-13T11:36:42Z</dcterms:modified>
</cp:coreProperties>
</file>