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FA1900A-F2D8-EAEA-DBCB-F58671C90411}" name="Kohler, Andrea Elizabeth" initials="AK" userId="S::aek142@psu.edu::f9dba21b-9ef6-457b-b866-21e8ebda0df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695" autoAdjust="0"/>
    <p:restoredTop sz="94404" autoAdjust="0"/>
  </p:normalViewPr>
  <p:slideViewPr>
    <p:cSldViewPr snapToGrid="0">
      <p:cViewPr varScale="1">
        <p:scale>
          <a:sx n="121" d="100"/>
          <a:sy n="121" d="100"/>
        </p:scale>
        <p:origin x="333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AE93D-16B0-471D-BF4D-891C79863538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AF5BC-52DE-4068-B642-AFA118721E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71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PCB Containing Building Materials Management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What is the construction date for affected areas?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If 1980 or newer, then no further action is needed.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If Pre 1980 Construction.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Demolition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Sample all the caulk and glazing putties.</a:t>
            </a:r>
          </a:p>
          <a:p>
            <a:pPr marL="1543050" marR="0" lvl="3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If materials are ≤4 ppm no further action.</a:t>
            </a:r>
          </a:p>
          <a:p>
            <a:pPr marL="1543050" marR="0" lvl="3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If materials are between 4 and 49 ppm dispose as Residual Waste in PA landfill. (Same if material also contains ACM).</a:t>
            </a:r>
          </a:p>
          <a:p>
            <a:pPr marL="1543050" marR="0" lvl="3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If materials are ≥50 ppm.</a:t>
            </a:r>
          </a:p>
          <a:p>
            <a:pPr marL="2000250" marR="0" lvl="4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Sample adjacent substrate. Sample surrounding soil, asphalt, concrete, etc.</a:t>
            </a:r>
          </a:p>
          <a:p>
            <a:pPr marL="2000250" marR="0" lvl="4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See waste chart for disposal options.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Renovation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Sample only those materials affected. </a:t>
            </a:r>
          </a:p>
          <a:p>
            <a:pPr marL="1543050" marR="0" lvl="3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If materials are ≤4 ppm no further action.</a:t>
            </a:r>
          </a:p>
          <a:p>
            <a:pPr marL="1543050" marR="0" lvl="3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If materials are between 4 and 49 ppm dispose as Residual Waste in PA landfill (Same if material also contains ACM).</a:t>
            </a:r>
          </a:p>
          <a:p>
            <a:pPr marL="1543050" marR="0" lvl="3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If materials are ≥50 ppm. </a:t>
            </a:r>
          </a:p>
          <a:p>
            <a:pPr marL="1543050" marR="0" lvl="3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Will adjacent substrate be removed?</a:t>
            </a:r>
          </a:p>
          <a:p>
            <a:pPr marL="2000250" marR="0" lvl="4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If No, See Section 1 (slide 2) in waste chart for disposal options.</a:t>
            </a:r>
          </a:p>
          <a:p>
            <a:pPr marL="2000250" marR="0" lvl="4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If Yes, see Section 2 (slide 3) in waste chart for disposal options.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Façade Washing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If existing building materials are known to contain PCB’s ≥50 ppm water must be captured for sampling and proper disposal/treatment.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/>
              <a:t>If no data exists a test wash must be performed, and water sampled to determine if capture is required.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AAF5BC-52DE-4068-B642-AFA118721E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60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+mj-lt"/>
              </a:rPr>
              <a:t>PCB Waste Disposal – Section 1</a:t>
            </a:r>
          </a:p>
          <a:p>
            <a:endParaRPr lang="en-US" dirty="0"/>
          </a:p>
          <a:p>
            <a:r>
              <a:rPr lang="en-US" dirty="0"/>
              <a:t>Caulk and/or Glazing Putties </a:t>
            </a:r>
            <a:r>
              <a:rPr lang="en-US" u="sng" dirty="0"/>
              <a:t>ONLY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If materials are ≤ 4 ppm no further action.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If materials are between 4 and 49 ppm dispose as Residual Waste in PA landfill (Same if material also contains ACM).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If materials are ≥ 50 ppm.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PCB and Asbestos–EHS Disposal as a TSCA waste at a Sub-Title C Landfill.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PCB Only–EHS disposal as PCB Bulk Product in PA Sub-Title D Landfill that accepts &gt; 50 ppm PCB waste (TCLP Sampling and PA DEP approval needed).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US" dirty="0"/>
          </a:p>
          <a:p>
            <a:pPr marL="0" lvl="0" indent="0">
              <a:buFont typeface="Arial" panose="020B0604020202020204" pitchFamily="34" charset="0"/>
              <a:buNone/>
            </a:pPr>
            <a:r>
              <a:rPr lang="en-US" dirty="0"/>
              <a:t>Façade Washing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If wash water contains PCB’s ≤  1 ppm dispose in pre-designated sanitary drain.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If wash water contains PCB’s &gt;  1 ppm but &lt; 50 ppm, EHS to dispose with contracted waste vendor for treatment.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If wash water contains PCB’s ≥ 50 ppm, EHS to dispose with contracted waste vendor and must go to an incinerator as hazardous waste.</a:t>
            </a:r>
          </a:p>
          <a:p>
            <a:pPr marL="0" lv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AAF5BC-52DE-4068-B642-AFA118721EC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24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PCB Waste Disposal – Section 2</a:t>
            </a:r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Caulk and/or Glazing Putties (≥50 ppm) </a:t>
            </a:r>
            <a:r>
              <a:rPr lang="en-US" u="sng" dirty="0"/>
              <a:t>and</a:t>
            </a:r>
            <a:r>
              <a:rPr lang="en-US" dirty="0"/>
              <a:t> Contaminated Substrate, Soil, Asphalt, Concrete, etc.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Source Material Caulk/Glazing (Original) including substrate. EHS disposal as PCB Bulk Product in PA Sub-Title D Landfill that accepts ≥50 ppm PCB waste (DEP Approval needed).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If material also contains ACM – EHS Disposal as a TSCA waste at a Sub-Title C Landfill.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Non-Source Material: Remediation Waste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Replacement caulk &gt;1 ppm.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Contaminated substrate &gt;1 ppm.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Contaminated Soil, Asphalt, Concrete, etc. &gt;1 ppm.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SMALL VOLUME OPTION—if material is &lt; 50 ppm PCB EHS Disposal as a TSCA waste at a Sub-Title C Landfill (No EPA approval needed).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LARGE VOLUME OPTION—if material is &lt; 50 ppm PCB an EPA Risk Based Remediation Plan can be submitted to EPA to request disposal as a Non-TSCA waste at a PA Sub-Title D Landfill.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dirty="0"/>
              <a:t>If material is ≥50 ppm PCB EHS Disposal as a TSCA waste at Sub-Title C Landfill.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AAF5BC-52DE-4068-B642-AFA118721EC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79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472BB-38E2-4064-B0EE-16EC7F0FE0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09CCE8-DDA3-49BB-BBEC-6CABCCC6C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F29FF-0643-4255-A994-885DA7CA0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82DCB-5359-4879-A64E-F29DE7F2643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DF735C-9F3A-468F-8CCE-C89344641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043313-4877-41D7-9A1F-D6EAF377D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738-53EA-4F37-B0A7-0865DD246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02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C6669-FBE1-4099-B3D9-390148376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25AEF5-A8A5-45B1-9A3C-B392CCAA31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C673B-FBF6-4446-98A5-F8226E695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82DCB-5359-4879-A64E-F29DE7F2643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F9B9F-6599-47E5-BBDF-E0BF94402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4830A-E137-4DBA-A99A-0304E2602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738-53EA-4F37-B0A7-0865DD246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53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6B2236-9807-4ACC-8F80-CC236CF545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8852A4-041D-43EA-9E7A-177C8CBE0C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4230D-D71A-44D9-BCFC-19204AF9D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82DCB-5359-4879-A64E-F29DE7F2643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1F0E92-83E6-4210-96C5-819C14C49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45686-FE95-42E7-8032-C4BAA88CD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738-53EA-4F37-B0A7-0865DD246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55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00382-C037-4BA5-81FD-EDE713107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87DC1-5B09-42CE-BAD9-C1184D2ED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78671-18EB-4E0E-8F3B-3DE202648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82DCB-5359-4879-A64E-F29DE7F2643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78F39-8147-4F86-86E4-40DB7C95A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3B393-C59A-46F4-B0EA-654F2D6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738-53EA-4F37-B0A7-0865DD246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84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33A6F-B1A5-4115-8A04-33073A291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46A830-D4EF-478A-8B68-EBDAD059E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737A38-C481-452A-B3E1-C0013BE6C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82DCB-5359-4879-A64E-F29DE7F2643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38F92-4EBE-48EA-99CD-4A1CE3EFF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14F91-0589-4DEA-8F5D-CB93B1DD0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738-53EA-4F37-B0A7-0865DD246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997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4C64B-3CF9-46C2-9FAE-99745DC70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648C83-1FB0-434C-BDAD-2F1FA1C425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DE0E02-5FBD-4832-B78A-CFE6AA8D4B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BD7C8B-31B6-4F6C-8B4E-A7F0798C8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82DCB-5359-4879-A64E-F29DE7F2643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1DFA68-1A3C-46BB-B0E2-A10E08BD9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0FE121-5F88-4EB6-9A20-1D0A42A3F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738-53EA-4F37-B0A7-0865DD246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0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94160-3119-4E68-ABD4-B0321B86E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4431C-5A41-4C7E-92CF-0D9839921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C589B5-3C9B-4478-815F-8225E6A56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56033A-7DCA-4D8B-8A35-C5C9B5664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ED7644-CE55-4D3F-8331-446349CB43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FC11E9-2456-4F50-B630-0B43B6734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82DCB-5359-4879-A64E-F29DE7F2643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5F1DD4-8ADF-4003-B73A-CC1BC4F8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D7AE8C-C36E-44AF-A717-B2C2DCFB3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738-53EA-4F37-B0A7-0865DD246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3CEBD-060E-4E56-B747-27369A25C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44372-63A9-497A-A930-C5B3507C9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82DCB-5359-4879-A64E-F29DE7F2643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E29530-C3F7-4EA9-9EDE-05C40101E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DCA15E-EE95-4512-BD76-6D67002F0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738-53EA-4F37-B0A7-0865DD246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733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A34008-EE40-4725-9B2B-E610B8E9F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82DCB-5359-4879-A64E-F29DE7F2643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BE9183-2353-4DE0-B474-AEF5E9C9F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966FAB-16F1-47E9-B78D-8FAE96A6A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738-53EA-4F37-B0A7-0865DD246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72CF3-A084-41A7-B3DA-AFE1B0C5E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57CE8-609B-49EC-BBC4-91CB6030C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1DFE4B-7303-4774-96E1-7D0D2A3636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26AD4B-C7A6-42CD-A1DA-095CBD235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82DCB-5359-4879-A64E-F29DE7F2643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F1FA3-A164-4708-9749-BDB1CADF2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3C1D6B-64E9-49C6-94E7-2B60BBDF2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738-53EA-4F37-B0A7-0865DD246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753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CD6A9-7E69-4400-BE50-BE7C7CD68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7D15C-A7E0-4940-AF08-D8AECCB638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FE5F8E-4700-4FA0-8CF1-7FB84ADF20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C7BC4A-DC78-4C41-A605-4CE965662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82DCB-5359-4879-A64E-F29DE7F2643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16ECA9-8EB9-4FA5-AF66-6144C920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F86967-B70B-4096-910F-404D7E187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49738-53EA-4F37-B0A7-0865DD246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163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bg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979EB5-9257-48A8-8AC6-FA07B6160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72FB2E-A7BA-4EAD-803A-B854A80BB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793444-93AF-477B-95F8-046002EF75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82DCB-5359-4879-A64E-F29DE7F2643B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1F83D-D268-454B-AD0C-6C8131ED76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32EB27-C284-4354-8BD1-73693F956D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49738-53EA-4F37-B0A7-0865DD246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639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3FFB7B3-FE7B-4C7B-8140-7F967A63687B}"/>
              </a:ext>
            </a:extLst>
          </p:cNvPr>
          <p:cNvSpPr/>
          <p:nvPr/>
        </p:nvSpPr>
        <p:spPr>
          <a:xfrm>
            <a:off x="4452730" y="525780"/>
            <a:ext cx="2997642" cy="686488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What is the construction date for affected areas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F12D3B-732A-47A0-B2AC-00B8A13D2EF6}"/>
              </a:ext>
            </a:extLst>
          </p:cNvPr>
          <p:cNvSpPr txBox="1"/>
          <p:nvPr/>
        </p:nvSpPr>
        <p:spPr>
          <a:xfrm>
            <a:off x="3760649" y="127057"/>
            <a:ext cx="4670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PCB Containing Building Materials Management</a:t>
            </a:r>
          </a:p>
        </p:txBody>
      </p:sp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DE2F9E0A-7737-4A58-9B5E-27D13ED818A1}"/>
              </a:ext>
            </a:extLst>
          </p:cNvPr>
          <p:cNvSpPr/>
          <p:nvPr/>
        </p:nvSpPr>
        <p:spPr>
          <a:xfrm>
            <a:off x="1669017" y="1470508"/>
            <a:ext cx="1421769" cy="3693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Renovation</a:t>
            </a:r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49C2D39C-ABDD-4FD9-91BA-0AF18A15EAE3}"/>
              </a:ext>
            </a:extLst>
          </p:cNvPr>
          <p:cNvSpPr/>
          <p:nvPr/>
        </p:nvSpPr>
        <p:spPr>
          <a:xfrm>
            <a:off x="8473063" y="1470507"/>
            <a:ext cx="1364656" cy="369332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2">
                    <a:lumMod val="10000"/>
                  </a:schemeClr>
                </a:solidFill>
              </a:rPr>
              <a:t>Demolition</a:t>
            </a:r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9648A319-E4C5-4A44-A76B-576DE2C18181}"/>
              </a:ext>
            </a:extLst>
          </p:cNvPr>
          <p:cNvSpPr/>
          <p:nvPr/>
        </p:nvSpPr>
        <p:spPr>
          <a:xfrm>
            <a:off x="9886038" y="3870500"/>
            <a:ext cx="2143742" cy="1187229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</a:rPr>
              <a:t>If materials are between 4 and 49 ppm dispose as Residual Waste in PA landfill. (Same if material also contains ACM)</a:t>
            </a:r>
          </a:p>
        </p:txBody>
      </p:sp>
      <p:sp>
        <p:nvSpPr>
          <p:cNvPr id="11" name="Flowchart: Alternate Process 10">
            <a:extLst>
              <a:ext uri="{FF2B5EF4-FFF2-40B4-BE49-F238E27FC236}">
                <a16:creationId xmlns:a16="http://schemas.microsoft.com/office/drawing/2014/main" id="{A207DF9E-41C6-4729-B347-B9B2C8843AF8}"/>
              </a:ext>
            </a:extLst>
          </p:cNvPr>
          <p:cNvSpPr/>
          <p:nvPr/>
        </p:nvSpPr>
        <p:spPr>
          <a:xfrm>
            <a:off x="6951712" y="2241641"/>
            <a:ext cx="1872342" cy="826462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2">
                    <a:lumMod val="10000"/>
                  </a:schemeClr>
                </a:solidFill>
              </a:rPr>
              <a:t>If materials are</a:t>
            </a:r>
          </a:p>
          <a:p>
            <a:pPr algn="ctr"/>
            <a:r>
              <a:rPr lang="en-US" sz="14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1400" u="sng" dirty="0">
                <a:solidFill>
                  <a:schemeClr val="bg2">
                    <a:lumMod val="10000"/>
                  </a:schemeClr>
                </a:solidFill>
              </a:rPr>
              <a:t>&gt;</a:t>
            </a:r>
            <a:r>
              <a:rPr lang="en-US" sz="1400" dirty="0">
                <a:solidFill>
                  <a:schemeClr val="bg2">
                    <a:lumMod val="10000"/>
                  </a:schemeClr>
                </a:solidFill>
              </a:rPr>
              <a:t> 50 ppm</a:t>
            </a:r>
            <a:endParaRPr lang="en-US" sz="1400" u="sng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CC05D3D8-DC74-43D1-BC4B-D2B3434CD21D}"/>
              </a:ext>
            </a:extLst>
          </p:cNvPr>
          <p:cNvSpPr/>
          <p:nvPr/>
        </p:nvSpPr>
        <p:spPr>
          <a:xfrm>
            <a:off x="6796470" y="3675218"/>
            <a:ext cx="2182823" cy="871804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</a:rPr>
              <a:t>Sample adjacent substrate.</a:t>
            </a:r>
          </a:p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</a:rPr>
              <a:t>Sample surrounding soil, asphalt, concrete, etc.</a:t>
            </a:r>
          </a:p>
        </p:txBody>
      </p:sp>
      <p:sp>
        <p:nvSpPr>
          <p:cNvPr id="29" name="Flowchart: Alternate Process 28">
            <a:extLst>
              <a:ext uri="{FF2B5EF4-FFF2-40B4-BE49-F238E27FC236}">
                <a16:creationId xmlns:a16="http://schemas.microsoft.com/office/drawing/2014/main" id="{D4734736-1B52-49E3-A020-8B93EDBAE34C}"/>
              </a:ext>
            </a:extLst>
          </p:cNvPr>
          <p:cNvSpPr/>
          <p:nvPr/>
        </p:nvSpPr>
        <p:spPr>
          <a:xfrm>
            <a:off x="9358685" y="2248171"/>
            <a:ext cx="2496710" cy="397566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</a:rPr>
              <a:t>Sample all caulk and glazing putties </a:t>
            </a:r>
          </a:p>
        </p:txBody>
      </p: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006D9EB8-A2BC-427A-8FAB-77F0E16AD1D2}"/>
              </a:ext>
            </a:extLst>
          </p:cNvPr>
          <p:cNvCxnSpPr>
            <a:cxnSpLocks/>
          </p:cNvCxnSpPr>
          <p:nvPr/>
        </p:nvCxnSpPr>
        <p:spPr>
          <a:xfrm>
            <a:off x="9837719" y="1623370"/>
            <a:ext cx="794942" cy="58646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6F0035DB-A67F-4EDB-A301-1A72A034FF8A}"/>
              </a:ext>
            </a:extLst>
          </p:cNvPr>
          <p:cNvCxnSpPr>
            <a:cxnSpLocks/>
            <a:endCxn id="10" idx="0"/>
          </p:cNvCxnSpPr>
          <p:nvPr/>
        </p:nvCxnSpPr>
        <p:spPr>
          <a:xfrm>
            <a:off x="10957909" y="2645737"/>
            <a:ext cx="0" cy="1224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27FC1A7-198B-4AAB-B457-4E6CD4574D86}"/>
              </a:ext>
            </a:extLst>
          </p:cNvPr>
          <p:cNvCxnSpPr>
            <a:stCxn id="29" idx="1"/>
          </p:cNvCxnSpPr>
          <p:nvPr/>
        </p:nvCxnSpPr>
        <p:spPr>
          <a:xfrm flipH="1">
            <a:off x="8824054" y="2446954"/>
            <a:ext cx="5346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Flowchart: Alternate Process 48">
            <a:extLst>
              <a:ext uri="{FF2B5EF4-FFF2-40B4-BE49-F238E27FC236}">
                <a16:creationId xmlns:a16="http://schemas.microsoft.com/office/drawing/2014/main" id="{50D581D7-791A-463C-84F9-70662A7A74DA}"/>
              </a:ext>
            </a:extLst>
          </p:cNvPr>
          <p:cNvSpPr/>
          <p:nvPr/>
        </p:nvSpPr>
        <p:spPr>
          <a:xfrm>
            <a:off x="7175120" y="5063228"/>
            <a:ext cx="1425524" cy="662411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2">
                    <a:lumMod val="10000"/>
                  </a:schemeClr>
                </a:solidFill>
              </a:rPr>
              <a:t>See waste chart for disposal options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D9E90552-5500-4F09-9C7E-89E4EE157F0C}"/>
              </a:ext>
            </a:extLst>
          </p:cNvPr>
          <p:cNvCxnSpPr>
            <a:cxnSpLocks/>
            <a:stCxn id="11" idx="2"/>
            <a:endCxn id="12" idx="0"/>
          </p:cNvCxnSpPr>
          <p:nvPr/>
        </p:nvCxnSpPr>
        <p:spPr>
          <a:xfrm flipH="1">
            <a:off x="7887882" y="3068103"/>
            <a:ext cx="1" cy="6071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D08D29C0-1CF6-4D13-B7E5-8A61FCBE9A57}"/>
              </a:ext>
            </a:extLst>
          </p:cNvPr>
          <p:cNvCxnSpPr>
            <a:cxnSpLocks/>
            <a:stCxn id="12" idx="2"/>
            <a:endCxn id="49" idx="0"/>
          </p:cNvCxnSpPr>
          <p:nvPr/>
        </p:nvCxnSpPr>
        <p:spPr>
          <a:xfrm>
            <a:off x="7887882" y="4547022"/>
            <a:ext cx="0" cy="5162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Flowchart: Alternate Process 69">
            <a:extLst>
              <a:ext uri="{FF2B5EF4-FFF2-40B4-BE49-F238E27FC236}">
                <a16:creationId xmlns:a16="http://schemas.microsoft.com/office/drawing/2014/main" id="{2CC55766-850A-4CAF-A827-505F5AA4BB78}"/>
              </a:ext>
            </a:extLst>
          </p:cNvPr>
          <p:cNvSpPr/>
          <p:nvPr/>
        </p:nvSpPr>
        <p:spPr>
          <a:xfrm>
            <a:off x="559686" y="2089941"/>
            <a:ext cx="1421770" cy="50559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Sample only those materials affected </a:t>
            </a:r>
          </a:p>
        </p:txBody>
      </p:sp>
      <p:cxnSp>
        <p:nvCxnSpPr>
          <p:cNvPr id="72" name="Connector: Elbow 71">
            <a:extLst>
              <a:ext uri="{FF2B5EF4-FFF2-40B4-BE49-F238E27FC236}">
                <a16:creationId xmlns:a16="http://schemas.microsoft.com/office/drawing/2014/main" id="{C73098E5-5687-4786-ACD8-2E619C431958}"/>
              </a:ext>
            </a:extLst>
          </p:cNvPr>
          <p:cNvCxnSpPr>
            <a:cxnSpLocks/>
            <a:stCxn id="8" idx="1"/>
            <a:endCxn id="70" idx="0"/>
          </p:cNvCxnSpPr>
          <p:nvPr/>
        </p:nvCxnSpPr>
        <p:spPr>
          <a:xfrm rot="10800000" flipV="1">
            <a:off x="1270571" y="1655173"/>
            <a:ext cx="398446" cy="43476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Flowchart: Alternate Process 81">
            <a:extLst>
              <a:ext uri="{FF2B5EF4-FFF2-40B4-BE49-F238E27FC236}">
                <a16:creationId xmlns:a16="http://schemas.microsoft.com/office/drawing/2014/main" id="{EF5E13B2-5279-4D81-88D2-D315AA9D03F4}"/>
              </a:ext>
            </a:extLst>
          </p:cNvPr>
          <p:cNvSpPr/>
          <p:nvPr/>
        </p:nvSpPr>
        <p:spPr>
          <a:xfrm>
            <a:off x="7993112" y="614026"/>
            <a:ext cx="2063551" cy="518335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1980 or newer</a:t>
            </a:r>
          </a:p>
        </p:txBody>
      </p:sp>
      <p:sp>
        <p:nvSpPr>
          <p:cNvPr id="83" name="Flowchart: Alternate Process 82">
            <a:extLst>
              <a:ext uri="{FF2B5EF4-FFF2-40B4-BE49-F238E27FC236}">
                <a16:creationId xmlns:a16="http://schemas.microsoft.com/office/drawing/2014/main" id="{3111FA52-D9E8-4F44-B4E9-2826D8DA0422}"/>
              </a:ext>
            </a:extLst>
          </p:cNvPr>
          <p:cNvSpPr/>
          <p:nvPr/>
        </p:nvSpPr>
        <p:spPr>
          <a:xfrm>
            <a:off x="10448014" y="614025"/>
            <a:ext cx="1152939" cy="518336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No further action</a:t>
            </a: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6BE9B24F-5FAD-41E8-8478-BCAD7F7A60FF}"/>
              </a:ext>
            </a:extLst>
          </p:cNvPr>
          <p:cNvCxnSpPr>
            <a:cxnSpLocks/>
            <a:stCxn id="4" idx="3"/>
            <a:endCxn id="82" idx="1"/>
          </p:cNvCxnSpPr>
          <p:nvPr/>
        </p:nvCxnSpPr>
        <p:spPr>
          <a:xfrm>
            <a:off x="7450372" y="869024"/>
            <a:ext cx="542740" cy="41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38F34CA7-645B-4A6A-831C-A7AB4ADB57FB}"/>
              </a:ext>
            </a:extLst>
          </p:cNvPr>
          <p:cNvCxnSpPr>
            <a:stCxn id="82" idx="3"/>
            <a:endCxn id="83" idx="1"/>
          </p:cNvCxnSpPr>
          <p:nvPr/>
        </p:nvCxnSpPr>
        <p:spPr>
          <a:xfrm flipV="1">
            <a:off x="10056663" y="873193"/>
            <a:ext cx="39135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Flowchart: Alternate Process 89">
            <a:extLst>
              <a:ext uri="{FF2B5EF4-FFF2-40B4-BE49-F238E27FC236}">
                <a16:creationId xmlns:a16="http://schemas.microsoft.com/office/drawing/2014/main" id="{188FFD7E-5709-47F1-ABEC-2DC10626041C}"/>
              </a:ext>
            </a:extLst>
          </p:cNvPr>
          <p:cNvSpPr/>
          <p:nvPr/>
        </p:nvSpPr>
        <p:spPr>
          <a:xfrm>
            <a:off x="4861341" y="1470506"/>
            <a:ext cx="1935129" cy="369333"/>
          </a:xfrm>
          <a:prstGeom prst="flowChartAlternateProcess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Pre 1980 Construction</a:t>
            </a:r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E50F56AD-68C0-463D-B691-44682AC5A529}"/>
              </a:ext>
            </a:extLst>
          </p:cNvPr>
          <p:cNvCxnSpPr>
            <a:stCxn id="90" idx="3"/>
            <a:endCxn id="9" idx="1"/>
          </p:cNvCxnSpPr>
          <p:nvPr/>
        </p:nvCxnSpPr>
        <p:spPr>
          <a:xfrm>
            <a:off x="6796470" y="1655173"/>
            <a:ext cx="167659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65BBCF4E-9252-4E20-AF87-46585BF056A8}"/>
              </a:ext>
            </a:extLst>
          </p:cNvPr>
          <p:cNvCxnSpPr>
            <a:stCxn id="90" idx="1"/>
            <a:endCxn id="8" idx="3"/>
          </p:cNvCxnSpPr>
          <p:nvPr/>
        </p:nvCxnSpPr>
        <p:spPr>
          <a:xfrm flipH="1">
            <a:off x="3090786" y="1655173"/>
            <a:ext cx="177055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D6C581E7-3518-439E-B8F0-EC9045CAA1F7}"/>
              </a:ext>
            </a:extLst>
          </p:cNvPr>
          <p:cNvCxnSpPr>
            <a:stCxn id="4" idx="2"/>
          </p:cNvCxnSpPr>
          <p:nvPr/>
        </p:nvCxnSpPr>
        <p:spPr>
          <a:xfrm>
            <a:off x="5951551" y="1212268"/>
            <a:ext cx="0" cy="2264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Flowchart: Alternate Process 100">
            <a:extLst>
              <a:ext uri="{FF2B5EF4-FFF2-40B4-BE49-F238E27FC236}">
                <a16:creationId xmlns:a16="http://schemas.microsoft.com/office/drawing/2014/main" id="{715601DE-DAE4-429D-B893-6776370E32D0}"/>
              </a:ext>
            </a:extLst>
          </p:cNvPr>
          <p:cNvSpPr/>
          <p:nvPr/>
        </p:nvSpPr>
        <p:spPr>
          <a:xfrm>
            <a:off x="559685" y="4055165"/>
            <a:ext cx="1421770" cy="57922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Will adjacent substrate be removed?</a:t>
            </a:r>
          </a:p>
        </p:txBody>
      </p: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6E7E2CEF-3303-459D-97E0-4D5674E4A6B3}"/>
              </a:ext>
            </a:extLst>
          </p:cNvPr>
          <p:cNvCxnSpPr>
            <a:cxnSpLocks/>
            <a:stCxn id="116" idx="2"/>
            <a:endCxn id="101" idx="0"/>
          </p:cNvCxnSpPr>
          <p:nvPr/>
        </p:nvCxnSpPr>
        <p:spPr>
          <a:xfrm>
            <a:off x="1270570" y="3614961"/>
            <a:ext cx="0" cy="4402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Flowchart: Alternate Process 103">
            <a:extLst>
              <a:ext uri="{FF2B5EF4-FFF2-40B4-BE49-F238E27FC236}">
                <a16:creationId xmlns:a16="http://schemas.microsoft.com/office/drawing/2014/main" id="{B37E19BE-EACE-4E57-9676-B6A17677EDE7}"/>
              </a:ext>
            </a:extLst>
          </p:cNvPr>
          <p:cNvSpPr/>
          <p:nvPr/>
        </p:nvSpPr>
        <p:spPr>
          <a:xfrm>
            <a:off x="508240" y="5142165"/>
            <a:ext cx="1524660" cy="74998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If No, See Section 1 in waste chart for disposal options</a:t>
            </a:r>
          </a:p>
        </p:txBody>
      </p:sp>
      <p:sp>
        <p:nvSpPr>
          <p:cNvPr id="107" name="Flowchart: Alternate Process 106">
            <a:extLst>
              <a:ext uri="{FF2B5EF4-FFF2-40B4-BE49-F238E27FC236}">
                <a16:creationId xmlns:a16="http://schemas.microsoft.com/office/drawing/2014/main" id="{E9436CDC-B0FF-4008-9D34-86C7858EB550}"/>
              </a:ext>
            </a:extLst>
          </p:cNvPr>
          <p:cNvSpPr/>
          <p:nvPr/>
        </p:nvSpPr>
        <p:spPr>
          <a:xfrm>
            <a:off x="2225594" y="4537939"/>
            <a:ext cx="1841820" cy="70067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If Yes, see Section 2 in waste chart for disposal options</a:t>
            </a:r>
          </a:p>
        </p:txBody>
      </p:sp>
      <p:sp>
        <p:nvSpPr>
          <p:cNvPr id="116" name="Flowchart: Alternate Process 115">
            <a:extLst>
              <a:ext uri="{FF2B5EF4-FFF2-40B4-BE49-F238E27FC236}">
                <a16:creationId xmlns:a16="http://schemas.microsoft.com/office/drawing/2014/main" id="{06EEF560-03F1-4379-B7A6-0064E8D6B8F7}"/>
              </a:ext>
            </a:extLst>
          </p:cNvPr>
          <p:cNvSpPr/>
          <p:nvPr/>
        </p:nvSpPr>
        <p:spPr>
          <a:xfrm>
            <a:off x="559685" y="3109370"/>
            <a:ext cx="1421770" cy="50559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If materials are</a:t>
            </a:r>
          </a:p>
          <a:p>
            <a:pPr algn="ctr"/>
            <a:r>
              <a:rPr lang="en-US" sz="1200" dirty="0"/>
              <a:t> </a:t>
            </a:r>
            <a:r>
              <a:rPr lang="en-US" sz="1200" u="sng" dirty="0"/>
              <a:t>&gt;</a:t>
            </a:r>
            <a:r>
              <a:rPr lang="en-US" sz="1200" dirty="0"/>
              <a:t> 50 ppm </a:t>
            </a:r>
          </a:p>
        </p:txBody>
      </p:sp>
      <p:sp>
        <p:nvSpPr>
          <p:cNvPr id="118" name="Flowchart: Alternate Process 117">
            <a:extLst>
              <a:ext uri="{FF2B5EF4-FFF2-40B4-BE49-F238E27FC236}">
                <a16:creationId xmlns:a16="http://schemas.microsoft.com/office/drawing/2014/main" id="{EEE93AB9-8C7E-42A5-900F-909D90260CFF}"/>
              </a:ext>
            </a:extLst>
          </p:cNvPr>
          <p:cNvSpPr/>
          <p:nvPr/>
        </p:nvSpPr>
        <p:spPr>
          <a:xfrm>
            <a:off x="2276657" y="2947494"/>
            <a:ext cx="2176071" cy="92300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If materials are between 4 and 49 ppm dispose as Residual Waste in PA landfill (Same if material also contains ACM)</a:t>
            </a:r>
          </a:p>
        </p:txBody>
      </p:sp>
      <p:sp>
        <p:nvSpPr>
          <p:cNvPr id="125" name="Flowchart: Alternate Process 124">
            <a:extLst>
              <a:ext uri="{FF2B5EF4-FFF2-40B4-BE49-F238E27FC236}">
                <a16:creationId xmlns:a16="http://schemas.microsoft.com/office/drawing/2014/main" id="{7A235AEC-1E9B-4178-98B0-C06BCE60FC82}"/>
              </a:ext>
            </a:extLst>
          </p:cNvPr>
          <p:cNvSpPr/>
          <p:nvPr/>
        </p:nvSpPr>
        <p:spPr>
          <a:xfrm>
            <a:off x="2656308" y="2079834"/>
            <a:ext cx="1521295" cy="52580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If materials are</a:t>
            </a:r>
          </a:p>
          <a:p>
            <a:pPr algn="ctr"/>
            <a:r>
              <a:rPr lang="en-US" sz="1200" dirty="0"/>
              <a:t> </a:t>
            </a:r>
            <a:r>
              <a:rPr lang="en-US" sz="1200" u="sng" dirty="0"/>
              <a:t>&lt;</a:t>
            </a:r>
            <a:r>
              <a:rPr lang="en-US" sz="1200" dirty="0"/>
              <a:t> 4 ppm no further action</a:t>
            </a:r>
          </a:p>
        </p:txBody>
      </p: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AC8DE2E1-B092-4795-B782-B3822701A8A8}"/>
              </a:ext>
            </a:extLst>
          </p:cNvPr>
          <p:cNvCxnSpPr>
            <a:stCxn id="70" idx="3"/>
            <a:endCxn id="125" idx="1"/>
          </p:cNvCxnSpPr>
          <p:nvPr/>
        </p:nvCxnSpPr>
        <p:spPr>
          <a:xfrm flipV="1">
            <a:off x="1981456" y="2342736"/>
            <a:ext cx="67485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33BC0B8D-2DF7-49FB-80EE-8AFA1290BDBC}"/>
              </a:ext>
            </a:extLst>
          </p:cNvPr>
          <p:cNvCxnSpPr>
            <a:cxnSpLocks/>
          </p:cNvCxnSpPr>
          <p:nvPr/>
        </p:nvCxnSpPr>
        <p:spPr>
          <a:xfrm>
            <a:off x="1966803" y="2589710"/>
            <a:ext cx="339158" cy="3577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63546E90-C282-454A-9FDB-2C3A1BD911C2}"/>
              </a:ext>
            </a:extLst>
          </p:cNvPr>
          <p:cNvCxnSpPr>
            <a:stCxn id="70" idx="2"/>
            <a:endCxn id="116" idx="0"/>
          </p:cNvCxnSpPr>
          <p:nvPr/>
        </p:nvCxnSpPr>
        <p:spPr>
          <a:xfrm flipH="1">
            <a:off x="1270570" y="2595532"/>
            <a:ext cx="1" cy="513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Flowchart: Process 140">
            <a:extLst>
              <a:ext uri="{FF2B5EF4-FFF2-40B4-BE49-F238E27FC236}">
                <a16:creationId xmlns:a16="http://schemas.microsoft.com/office/drawing/2014/main" id="{6EC62285-AF82-4D49-A583-D2D8696CCEF4}"/>
              </a:ext>
            </a:extLst>
          </p:cNvPr>
          <p:cNvSpPr/>
          <p:nvPr/>
        </p:nvSpPr>
        <p:spPr>
          <a:xfrm>
            <a:off x="4177603" y="4055165"/>
            <a:ext cx="2493115" cy="2447104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tx1"/>
                </a:solidFill>
              </a:rPr>
              <a:t>Façade Washing</a:t>
            </a:r>
          </a:p>
          <a:p>
            <a:pPr algn="ctr"/>
            <a:endParaRPr lang="en-US" u="sng" dirty="0">
              <a:solidFill>
                <a:schemeClr val="tx1"/>
              </a:solidFill>
            </a:endParaRPr>
          </a:p>
          <a:p>
            <a:pPr marL="285750" indent="-285750" algn="ctr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If existing building materials are known to contain PCB’s </a:t>
            </a:r>
            <a:r>
              <a:rPr lang="en-US" sz="1200" u="sng" dirty="0">
                <a:solidFill>
                  <a:schemeClr val="tx1"/>
                </a:solidFill>
              </a:rPr>
              <a:t>&gt;</a:t>
            </a:r>
            <a:r>
              <a:rPr lang="en-US" sz="1200" dirty="0">
                <a:solidFill>
                  <a:schemeClr val="tx1"/>
                </a:solidFill>
              </a:rPr>
              <a:t> 50 ppm water must be captured for sampling and proper disposal/treatment.</a:t>
            </a:r>
          </a:p>
          <a:p>
            <a:pPr marL="285750" indent="-285750" algn="ctr">
              <a:buFontTx/>
              <a:buChar char="-"/>
            </a:pPr>
            <a:endParaRPr lang="en-US" sz="1200" dirty="0">
              <a:solidFill>
                <a:schemeClr val="tx1"/>
              </a:solidFill>
            </a:endParaRPr>
          </a:p>
          <a:p>
            <a:pPr marL="285750" indent="-285750" algn="ctr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If no data exists a test wash must be performed, and water sampled to determine if capture is required.</a:t>
            </a:r>
          </a:p>
        </p:txBody>
      </p: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E057219A-A6E9-4C9B-B759-3828439013B3}"/>
              </a:ext>
            </a:extLst>
          </p:cNvPr>
          <p:cNvCxnSpPr>
            <a:cxnSpLocks/>
          </p:cNvCxnSpPr>
          <p:nvPr/>
        </p:nvCxnSpPr>
        <p:spPr>
          <a:xfrm>
            <a:off x="5037429" y="1872557"/>
            <a:ext cx="0" cy="2138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lowchart: Alternate Process 42">
            <a:extLst>
              <a:ext uri="{FF2B5EF4-FFF2-40B4-BE49-F238E27FC236}">
                <a16:creationId xmlns:a16="http://schemas.microsoft.com/office/drawing/2014/main" id="{7A022717-7436-4A48-974D-9703E59A7C5B}"/>
              </a:ext>
            </a:extLst>
          </p:cNvPr>
          <p:cNvSpPr/>
          <p:nvPr/>
        </p:nvSpPr>
        <p:spPr>
          <a:xfrm>
            <a:off x="9147406" y="3019242"/>
            <a:ext cx="1477263" cy="534022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If materials are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 </a:t>
            </a:r>
            <a:r>
              <a:rPr lang="en-US" sz="1200" u="sng" dirty="0">
                <a:solidFill>
                  <a:schemeClr val="tx1"/>
                </a:solidFill>
              </a:rPr>
              <a:t>&lt;</a:t>
            </a:r>
            <a:r>
              <a:rPr lang="en-US" sz="1200" dirty="0">
                <a:solidFill>
                  <a:schemeClr val="tx1"/>
                </a:solidFill>
              </a:rPr>
              <a:t> 4 ppm no further action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3B6E92D-0931-4B0C-A3C9-D3F9459CAC0E}"/>
              </a:ext>
            </a:extLst>
          </p:cNvPr>
          <p:cNvCxnSpPr>
            <a:cxnSpLocks/>
            <a:endCxn id="43" idx="0"/>
          </p:cNvCxnSpPr>
          <p:nvPr/>
        </p:nvCxnSpPr>
        <p:spPr>
          <a:xfrm>
            <a:off x="9886038" y="2645737"/>
            <a:ext cx="0" cy="3735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5C71203-6AA3-4CE8-ACAF-207C0559C511}"/>
              </a:ext>
            </a:extLst>
          </p:cNvPr>
          <p:cNvCxnSpPr>
            <a:stCxn id="101" idx="2"/>
            <a:endCxn id="104" idx="0"/>
          </p:cNvCxnSpPr>
          <p:nvPr/>
        </p:nvCxnSpPr>
        <p:spPr>
          <a:xfrm>
            <a:off x="1270570" y="4634391"/>
            <a:ext cx="0" cy="5077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942BE1B-7680-4E16-9734-C9EC1F668C21}"/>
              </a:ext>
            </a:extLst>
          </p:cNvPr>
          <p:cNvCxnSpPr>
            <a:endCxn id="107" idx="1"/>
          </p:cNvCxnSpPr>
          <p:nvPr/>
        </p:nvCxnSpPr>
        <p:spPr>
          <a:xfrm>
            <a:off x="1966803" y="4634391"/>
            <a:ext cx="258791" cy="253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702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BEF426F-1B8D-4B16-B54B-6D59E108B490}"/>
              </a:ext>
            </a:extLst>
          </p:cNvPr>
          <p:cNvSpPr txBox="1"/>
          <p:nvPr/>
        </p:nvSpPr>
        <p:spPr>
          <a:xfrm>
            <a:off x="2024403" y="249045"/>
            <a:ext cx="8014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PCB Waste Disposal – Section 1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8A948D4-1B69-4367-B8F2-E6E426C11129}"/>
              </a:ext>
            </a:extLst>
          </p:cNvPr>
          <p:cNvSpPr/>
          <p:nvPr/>
        </p:nvSpPr>
        <p:spPr>
          <a:xfrm>
            <a:off x="2478534" y="858443"/>
            <a:ext cx="2929242" cy="7557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Caulk and/or Glazing Putties </a:t>
            </a:r>
            <a:r>
              <a:rPr lang="en-US" b="1" u="sng" dirty="0"/>
              <a:t>ONLY</a:t>
            </a:r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2A90FE4C-E566-4028-A1D0-8DAF89278327}"/>
              </a:ext>
            </a:extLst>
          </p:cNvPr>
          <p:cNvSpPr/>
          <p:nvPr/>
        </p:nvSpPr>
        <p:spPr>
          <a:xfrm>
            <a:off x="1001275" y="2929814"/>
            <a:ext cx="2160169" cy="75574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If materials are between 4 and 49 ppm dispose as Residual Waste in PA landfill (Same if material also contains ACM)</a:t>
            </a:r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131023B6-1331-4366-9C25-5DAA2460EBC2}"/>
              </a:ext>
            </a:extLst>
          </p:cNvPr>
          <p:cNvSpPr/>
          <p:nvPr/>
        </p:nvSpPr>
        <p:spPr>
          <a:xfrm>
            <a:off x="5202755" y="4691342"/>
            <a:ext cx="2521829" cy="97876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PCB Only – EHS disposal as PCB Bulk Product in PA Sub-Title D Landfill that accepts </a:t>
            </a:r>
            <a:r>
              <a:rPr lang="en-US" sz="1200" u="sng" dirty="0"/>
              <a:t>&gt;</a:t>
            </a:r>
            <a:r>
              <a:rPr lang="en-US" sz="1200" dirty="0"/>
              <a:t> 50 ppm PCB waste </a:t>
            </a:r>
          </a:p>
          <a:p>
            <a:pPr algn="ctr"/>
            <a:r>
              <a:rPr lang="en-US" sz="1200" dirty="0"/>
              <a:t>(TCLP Sampling and PA DEP approval needed)</a:t>
            </a:r>
          </a:p>
        </p:txBody>
      </p:sp>
      <p:sp>
        <p:nvSpPr>
          <p:cNvPr id="7" name="Flowchart: Alternate Process 6">
            <a:extLst>
              <a:ext uri="{FF2B5EF4-FFF2-40B4-BE49-F238E27FC236}">
                <a16:creationId xmlns:a16="http://schemas.microsoft.com/office/drawing/2014/main" id="{5A47592F-EF61-4428-81D5-C55DF8BC139D}"/>
              </a:ext>
            </a:extLst>
          </p:cNvPr>
          <p:cNvSpPr/>
          <p:nvPr/>
        </p:nvSpPr>
        <p:spPr>
          <a:xfrm>
            <a:off x="4210139" y="3305846"/>
            <a:ext cx="1639882" cy="52061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If materials are </a:t>
            </a:r>
            <a:r>
              <a:rPr lang="en-US" sz="1200" u="sng" dirty="0"/>
              <a:t>&gt;</a:t>
            </a:r>
            <a:r>
              <a:rPr lang="en-US" sz="1200" dirty="0"/>
              <a:t> 50 ppm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87E59E2-1879-435D-92D0-BD1536E1F202}"/>
              </a:ext>
            </a:extLst>
          </p:cNvPr>
          <p:cNvCxnSpPr>
            <a:cxnSpLocks/>
          </p:cNvCxnSpPr>
          <p:nvPr/>
        </p:nvCxnSpPr>
        <p:spPr>
          <a:xfrm>
            <a:off x="2588018" y="1337353"/>
            <a:ext cx="0" cy="15924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owchart: Process 12">
            <a:extLst>
              <a:ext uri="{FF2B5EF4-FFF2-40B4-BE49-F238E27FC236}">
                <a16:creationId xmlns:a16="http://schemas.microsoft.com/office/drawing/2014/main" id="{72CE9EF1-9B14-4483-A2FD-CC9DB8755866}"/>
              </a:ext>
            </a:extLst>
          </p:cNvPr>
          <p:cNvSpPr/>
          <p:nvPr/>
        </p:nvSpPr>
        <p:spPr>
          <a:xfrm>
            <a:off x="7449088" y="1614185"/>
            <a:ext cx="3757898" cy="2430912"/>
          </a:xfrm>
          <a:prstGeom prst="flowChartProcess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tx1"/>
                </a:solidFill>
              </a:rPr>
              <a:t>Façade Washing</a:t>
            </a:r>
          </a:p>
          <a:p>
            <a:pPr algn="ctr"/>
            <a:endParaRPr lang="en-US" u="sng" dirty="0">
              <a:solidFill>
                <a:schemeClr val="tx1"/>
              </a:solidFill>
            </a:endParaRPr>
          </a:p>
          <a:p>
            <a:pPr marL="285750" indent="-285750" algn="ctr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If wash water contains PCB’s </a:t>
            </a:r>
            <a:r>
              <a:rPr lang="en-US" sz="1200" u="sng" dirty="0">
                <a:solidFill>
                  <a:schemeClr val="tx1"/>
                </a:solidFill>
              </a:rPr>
              <a:t>&lt;</a:t>
            </a:r>
            <a:r>
              <a:rPr lang="en-US" sz="1200" dirty="0">
                <a:solidFill>
                  <a:schemeClr val="tx1"/>
                </a:solidFill>
              </a:rPr>
              <a:t>  1 ppm dispose in pre-designated sanitary drain </a:t>
            </a:r>
          </a:p>
          <a:p>
            <a:pPr marL="285750" indent="-285750" algn="ctr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If wash water contains PCB’s &gt;  1 ppm but &lt; 50 ppm, EHS to dispose with contracted waste vendor for treatment.</a:t>
            </a:r>
          </a:p>
          <a:p>
            <a:pPr marL="285750" indent="-285750" algn="ctr">
              <a:buFontTx/>
              <a:buChar char="-"/>
            </a:pPr>
            <a:r>
              <a:rPr lang="en-US" sz="1200" dirty="0">
                <a:solidFill>
                  <a:schemeClr val="tx1"/>
                </a:solidFill>
              </a:rPr>
              <a:t>If wash water contains PCB’s </a:t>
            </a:r>
            <a:r>
              <a:rPr lang="en-US" sz="1200" u="sng" dirty="0">
                <a:solidFill>
                  <a:schemeClr val="tx1"/>
                </a:solidFill>
              </a:rPr>
              <a:t>&gt;</a:t>
            </a:r>
            <a:r>
              <a:rPr lang="en-US" sz="1200" dirty="0">
                <a:solidFill>
                  <a:schemeClr val="tx1"/>
                </a:solidFill>
              </a:rPr>
              <a:t> 50 ppm, EHS to dispose with contracted waste vendor and must go to an incinerator as hazardous waste.</a:t>
            </a:r>
          </a:p>
        </p:txBody>
      </p:sp>
      <p:sp>
        <p:nvSpPr>
          <p:cNvPr id="15" name="Flowchart: Alternate Process 14">
            <a:extLst>
              <a:ext uri="{FF2B5EF4-FFF2-40B4-BE49-F238E27FC236}">
                <a16:creationId xmlns:a16="http://schemas.microsoft.com/office/drawing/2014/main" id="{27E464F5-D435-4EA6-B45E-70CD70384C90}"/>
              </a:ext>
            </a:extLst>
          </p:cNvPr>
          <p:cNvSpPr/>
          <p:nvPr/>
        </p:nvSpPr>
        <p:spPr>
          <a:xfrm>
            <a:off x="2478534" y="4683714"/>
            <a:ext cx="2379387" cy="74369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PCB and Asbestos – EHS Disposal as a TSCA waste at a Sub-Title C Landfill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36447E1-3548-4C82-B831-C66BCCF97F89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5850021" y="3566152"/>
            <a:ext cx="0" cy="1117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lowchart: Alternate Process 27">
            <a:extLst>
              <a:ext uri="{FF2B5EF4-FFF2-40B4-BE49-F238E27FC236}">
                <a16:creationId xmlns:a16="http://schemas.microsoft.com/office/drawing/2014/main" id="{FB38C169-6307-44C5-AF9D-220B68AF214A}"/>
              </a:ext>
            </a:extLst>
          </p:cNvPr>
          <p:cNvSpPr/>
          <p:nvPr/>
        </p:nvSpPr>
        <p:spPr>
          <a:xfrm>
            <a:off x="3161444" y="2087894"/>
            <a:ext cx="1639882" cy="52061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If materials are </a:t>
            </a:r>
          </a:p>
          <a:p>
            <a:pPr algn="ctr"/>
            <a:r>
              <a:rPr lang="en-US" sz="1200" u="sng" dirty="0"/>
              <a:t>&lt;</a:t>
            </a:r>
            <a:r>
              <a:rPr lang="en-US" sz="1200" dirty="0"/>
              <a:t> 4 ppm no further action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CB3D6A6-DD59-4134-8F28-D6AFAA077B43}"/>
              </a:ext>
            </a:extLst>
          </p:cNvPr>
          <p:cNvCxnSpPr>
            <a:cxnSpLocks/>
          </p:cNvCxnSpPr>
          <p:nvPr/>
        </p:nvCxnSpPr>
        <p:spPr>
          <a:xfrm>
            <a:off x="5202755" y="1187895"/>
            <a:ext cx="0" cy="21179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65DF336-1D30-4630-963B-A5BA11F80935}"/>
              </a:ext>
            </a:extLst>
          </p:cNvPr>
          <p:cNvCxnSpPr>
            <a:cxnSpLocks/>
            <a:endCxn id="28" idx="0"/>
          </p:cNvCxnSpPr>
          <p:nvPr/>
        </p:nvCxnSpPr>
        <p:spPr>
          <a:xfrm>
            <a:off x="3981385" y="1624307"/>
            <a:ext cx="0" cy="4635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97CC18D-91FA-4E16-A797-27400CD9D95D}"/>
              </a:ext>
            </a:extLst>
          </p:cNvPr>
          <p:cNvCxnSpPr/>
          <p:nvPr/>
        </p:nvCxnSpPr>
        <p:spPr>
          <a:xfrm>
            <a:off x="4210139" y="3826457"/>
            <a:ext cx="0" cy="857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8173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2C3B4D7-DC12-4F43-9C49-54BFCC78E2C4}"/>
              </a:ext>
            </a:extLst>
          </p:cNvPr>
          <p:cNvSpPr/>
          <p:nvPr/>
        </p:nvSpPr>
        <p:spPr>
          <a:xfrm>
            <a:off x="4163238" y="1041533"/>
            <a:ext cx="4009361" cy="1013689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Caulk and/or Glazing Putties </a:t>
            </a:r>
          </a:p>
          <a:p>
            <a:pPr algn="ctr"/>
            <a:r>
              <a:rPr lang="en-US" b="1" dirty="0"/>
              <a:t>(</a:t>
            </a:r>
            <a:r>
              <a:rPr lang="en-US" b="1" u="sng" dirty="0"/>
              <a:t>&gt;</a:t>
            </a:r>
            <a:r>
              <a:rPr lang="en-US" b="1" dirty="0"/>
              <a:t> 50 ppm) </a:t>
            </a:r>
            <a:r>
              <a:rPr lang="en-US" b="1" u="sng" dirty="0"/>
              <a:t>and</a:t>
            </a:r>
            <a:r>
              <a:rPr lang="en-US" b="1" dirty="0"/>
              <a:t> Contaminated Substrate, Soil, Asphalt, Concrete, etc.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935358-BA35-4DF5-828F-FFE8BBF4FD4C}"/>
              </a:ext>
            </a:extLst>
          </p:cNvPr>
          <p:cNvSpPr txBox="1"/>
          <p:nvPr/>
        </p:nvSpPr>
        <p:spPr>
          <a:xfrm>
            <a:off x="3047144" y="400960"/>
            <a:ext cx="60977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PCB Waste Disposal – Section 2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D6564E1-36AA-40A2-8306-AD7CA3D5A3D3}"/>
              </a:ext>
            </a:extLst>
          </p:cNvPr>
          <p:cNvSpPr/>
          <p:nvPr/>
        </p:nvSpPr>
        <p:spPr>
          <a:xfrm>
            <a:off x="1569658" y="2649944"/>
            <a:ext cx="2347120" cy="1117338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200" dirty="0"/>
              <a:t>Source Material Caulk/Glazing (Original) including substrate. EHS disposal as PCB Bulk Product in PA Sub-Title D Landfill that accepts </a:t>
            </a:r>
            <a:r>
              <a:rPr lang="en-US" sz="1200" u="sng" dirty="0"/>
              <a:t>&gt;</a:t>
            </a:r>
            <a:r>
              <a:rPr lang="en-US" sz="1200" dirty="0"/>
              <a:t> 50 ppm PCB waste </a:t>
            </a:r>
          </a:p>
          <a:p>
            <a:pPr algn="ctr"/>
            <a:r>
              <a:rPr lang="en-US" sz="1200" dirty="0"/>
              <a:t>(DEP approval needed)</a:t>
            </a:r>
          </a:p>
          <a:p>
            <a:pPr algn="ctr"/>
            <a:endParaRPr lang="en-US" sz="1200" dirty="0"/>
          </a:p>
          <a:p>
            <a:pPr algn="ctr"/>
            <a:endParaRPr lang="en-US" sz="12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8705F00-0BCE-4D34-8083-A5EBB8EAF1E5}"/>
              </a:ext>
            </a:extLst>
          </p:cNvPr>
          <p:cNvSpPr/>
          <p:nvPr/>
        </p:nvSpPr>
        <p:spPr>
          <a:xfrm>
            <a:off x="1664256" y="4171071"/>
            <a:ext cx="2157924" cy="743697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If material also contains ACM – EHS Disposal as a TSCA waste at a Sub-Title C Landfill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710AEAF-8CE0-452F-BBA8-DF0299AF0FEB}"/>
              </a:ext>
            </a:extLst>
          </p:cNvPr>
          <p:cNvSpPr/>
          <p:nvPr/>
        </p:nvSpPr>
        <p:spPr>
          <a:xfrm>
            <a:off x="7805052" y="2514997"/>
            <a:ext cx="2779795" cy="1521127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endParaRPr lang="en-US" sz="1200" dirty="0"/>
          </a:p>
          <a:p>
            <a:pPr algn="ctr"/>
            <a:r>
              <a:rPr lang="en-US" sz="1400" dirty="0"/>
              <a:t>Non-Source Material: Remediation Waste</a:t>
            </a:r>
          </a:p>
          <a:p>
            <a:pPr algn="ctr"/>
            <a:r>
              <a:rPr lang="en-US" sz="1400" dirty="0"/>
              <a:t>Replacement caulk &gt; 1 ppm</a:t>
            </a:r>
          </a:p>
          <a:p>
            <a:pPr algn="ctr"/>
            <a:r>
              <a:rPr lang="en-US" sz="1400" dirty="0"/>
              <a:t>Contaminated substrate &gt; 1 ppm</a:t>
            </a:r>
          </a:p>
          <a:p>
            <a:pPr algn="ctr"/>
            <a:r>
              <a:rPr lang="en-US" sz="1400" dirty="0"/>
              <a:t>Contaminated Soil, Asphalt, Concrete, etc. &gt;  1 ppm</a:t>
            </a:r>
          </a:p>
          <a:p>
            <a:pPr algn="ctr"/>
            <a:endParaRPr lang="en-US" sz="1200" dirty="0"/>
          </a:p>
          <a:p>
            <a:pPr algn="ctr"/>
            <a:endParaRPr lang="en-US" sz="1200" dirty="0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141EA9A-5247-4CB5-B677-9538B82661B1}"/>
              </a:ext>
            </a:extLst>
          </p:cNvPr>
          <p:cNvSpPr/>
          <p:nvPr/>
        </p:nvSpPr>
        <p:spPr>
          <a:xfrm>
            <a:off x="6185042" y="4557779"/>
            <a:ext cx="3092516" cy="1076665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LARGE VOLUME OPTION</a:t>
            </a:r>
          </a:p>
          <a:p>
            <a:pPr algn="ctr"/>
            <a:r>
              <a:rPr lang="en-US" sz="1200" dirty="0"/>
              <a:t>If material is &lt; 50 ppm PCB an EPA Risk Based Remediation Plan can be submitted to EPA to request disposal as a Non-TSCA waste at a PA Sub-Title D Landfill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3E5AEBA-0C8B-499B-822E-A78D046B30E2}"/>
              </a:ext>
            </a:extLst>
          </p:cNvPr>
          <p:cNvSpPr/>
          <p:nvPr/>
        </p:nvSpPr>
        <p:spPr>
          <a:xfrm>
            <a:off x="9675311" y="4557782"/>
            <a:ext cx="2335180" cy="949047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 If material is </a:t>
            </a:r>
            <a:r>
              <a:rPr lang="en-US" sz="1200" u="sng" dirty="0"/>
              <a:t>&gt;</a:t>
            </a:r>
            <a:r>
              <a:rPr lang="en-US" sz="1200" dirty="0"/>
              <a:t> 50 ppm PCB </a:t>
            </a:r>
          </a:p>
          <a:p>
            <a:pPr algn="ctr"/>
            <a:r>
              <a:rPr lang="en-US" sz="1200" dirty="0"/>
              <a:t>EHS Disposal as a TSCA waste at Sub-Title C Landfill</a:t>
            </a:r>
          </a:p>
          <a:p>
            <a:pPr algn="ctr"/>
            <a:endParaRPr lang="en-US" sz="1200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3A40051-CEA6-46E3-BE25-DC175D594CB4}"/>
              </a:ext>
            </a:extLst>
          </p:cNvPr>
          <p:cNvSpPr/>
          <p:nvPr/>
        </p:nvSpPr>
        <p:spPr>
          <a:xfrm>
            <a:off x="5026894" y="2677536"/>
            <a:ext cx="2347120" cy="1195065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SMALL VOLUME OPTION </a:t>
            </a:r>
          </a:p>
          <a:p>
            <a:pPr algn="ctr"/>
            <a:r>
              <a:rPr lang="en-US" sz="1200" dirty="0"/>
              <a:t> If material is &lt; 50 ppm PCB EHS Disposal as a TSCA waste at a Sub-Title C Landfill</a:t>
            </a:r>
          </a:p>
          <a:p>
            <a:pPr algn="ctr"/>
            <a:r>
              <a:rPr lang="en-US" sz="1200" dirty="0"/>
              <a:t> (No EPA approval needed)</a:t>
            </a:r>
          </a:p>
          <a:p>
            <a:pPr algn="ctr"/>
            <a:endParaRPr lang="en-US" sz="1200" dirty="0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4CB2425-9196-421D-B4CC-DA57FD0D4DF1}"/>
              </a:ext>
            </a:extLst>
          </p:cNvPr>
          <p:cNvCxnSpPr>
            <a:cxnSpLocks/>
          </p:cNvCxnSpPr>
          <p:nvPr/>
        </p:nvCxnSpPr>
        <p:spPr>
          <a:xfrm flipH="1">
            <a:off x="7376837" y="3278387"/>
            <a:ext cx="4253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5FF6824-F43A-4014-8307-545F1FB83913}"/>
              </a:ext>
            </a:extLst>
          </p:cNvPr>
          <p:cNvCxnSpPr>
            <a:cxnSpLocks/>
          </p:cNvCxnSpPr>
          <p:nvPr/>
        </p:nvCxnSpPr>
        <p:spPr>
          <a:xfrm>
            <a:off x="8172599" y="4036124"/>
            <a:ext cx="0" cy="506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5E6ACA8-22C9-4679-AC86-5776CF86DD20}"/>
              </a:ext>
            </a:extLst>
          </p:cNvPr>
          <p:cNvCxnSpPr/>
          <p:nvPr/>
        </p:nvCxnSpPr>
        <p:spPr>
          <a:xfrm>
            <a:off x="10294706" y="4036124"/>
            <a:ext cx="0" cy="506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6C55D6B-23CF-43E9-902A-7453E26CAE06}"/>
              </a:ext>
            </a:extLst>
          </p:cNvPr>
          <p:cNvCxnSpPr>
            <a:stCxn id="4" idx="1"/>
          </p:cNvCxnSpPr>
          <p:nvPr/>
        </p:nvCxnSpPr>
        <p:spPr>
          <a:xfrm flipH="1" flipV="1">
            <a:off x="2743218" y="1548377"/>
            <a:ext cx="142002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CA1D7EE3-1108-4091-A5BC-60EF2E1FFFFD}"/>
              </a:ext>
            </a:extLst>
          </p:cNvPr>
          <p:cNvCxnSpPr>
            <a:endCxn id="9" idx="0"/>
          </p:cNvCxnSpPr>
          <p:nvPr/>
        </p:nvCxnSpPr>
        <p:spPr>
          <a:xfrm>
            <a:off x="2743218" y="1548377"/>
            <a:ext cx="0" cy="11015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3D2421E-F219-4482-8C1C-502D52512B2C}"/>
              </a:ext>
            </a:extLst>
          </p:cNvPr>
          <p:cNvCxnSpPr>
            <a:stCxn id="9" idx="2"/>
            <a:endCxn id="10" idx="0"/>
          </p:cNvCxnSpPr>
          <p:nvPr/>
        </p:nvCxnSpPr>
        <p:spPr>
          <a:xfrm>
            <a:off x="2743218" y="3767282"/>
            <a:ext cx="0" cy="403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EC10C2D-5CDC-435A-9869-24072CB64E69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8172599" y="1548378"/>
            <a:ext cx="10326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C4BBF27-31BE-4BA3-BEA2-9D327A633846}"/>
              </a:ext>
            </a:extLst>
          </p:cNvPr>
          <p:cNvCxnSpPr>
            <a:cxnSpLocks/>
            <a:endCxn id="11" idx="0"/>
          </p:cNvCxnSpPr>
          <p:nvPr/>
        </p:nvCxnSpPr>
        <p:spPr>
          <a:xfrm flipH="1">
            <a:off x="9194950" y="1548377"/>
            <a:ext cx="10306" cy="966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7222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1f317ce-352d-4398-a41e-4e5b04113dec" xsi:nil="true"/>
    <lcf76f155ced4ddcb4097134ff3c332f xmlns="b1ea5d08-27ec-499b-b077-644de0cfa68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C7408DF40A8749A22C1B1465469FFF" ma:contentTypeVersion="15" ma:contentTypeDescription="Create a new document." ma:contentTypeScope="" ma:versionID="3dbd54f8212f1ae190cd68e35114133c">
  <xsd:schema xmlns:xsd="http://www.w3.org/2001/XMLSchema" xmlns:xs="http://www.w3.org/2001/XMLSchema" xmlns:p="http://schemas.microsoft.com/office/2006/metadata/properties" xmlns:ns2="81f317ce-352d-4398-a41e-4e5b04113dec" xmlns:ns3="b1ea5d08-27ec-499b-b077-644de0cfa688" targetNamespace="http://schemas.microsoft.com/office/2006/metadata/properties" ma:root="true" ma:fieldsID="0dece84c4bf3dd5842b251de3211af56" ns2:_="" ns3:_="">
    <xsd:import namespace="81f317ce-352d-4398-a41e-4e5b04113dec"/>
    <xsd:import namespace="b1ea5d08-27ec-499b-b077-644de0cfa6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f317ce-352d-4398-a41e-4e5b04113de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acb2aab8-c0bd-4d57-9ba0-860eca1ae55e}" ma:internalName="TaxCatchAll" ma:showField="CatchAllData" ma:web="81f317ce-352d-4398-a41e-4e5b04113d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a5d08-27ec-499b-b077-644de0cfa6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28b28469-8996-4088-bd89-44d87d638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9CAD71-7C91-4BA4-9246-C1CF2F3FA722}">
  <ds:schemaRefs>
    <ds:schemaRef ds:uri="http://schemas.microsoft.com/office/2006/metadata/properties"/>
    <ds:schemaRef ds:uri="http://schemas.microsoft.com/office/infopath/2007/PartnerControls"/>
    <ds:schemaRef ds:uri="81f317ce-352d-4398-a41e-4e5b04113dec"/>
    <ds:schemaRef ds:uri="b1ea5d08-27ec-499b-b077-644de0cfa688"/>
  </ds:schemaRefs>
</ds:datastoreItem>
</file>

<file path=customXml/itemProps2.xml><?xml version="1.0" encoding="utf-8"?>
<ds:datastoreItem xmlns:ds="http://schemas.openxmlformats.org/officeDocument/2006/customXml" ds:itemID="{ACA2EBB8-7721-4D33-A9CA-0F0F362241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f317ce-352d-4398-a41e-4e5b04113dec"/>
    <ds:schemaRef ds:uri="b1ea5d08-27ec-499b-b077-644de0cfa6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2107E0E-C4BA-4812-978A-E00D7E00B7B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7cf48d45-3ddb-4389-a9c1-c115526eb52e}" enabled="0" method="" siteId="{7cf48d45-3ddb-4389-a9c1-c115526eb52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1400</TotalTime>
  <Words>1157</Words>
  <Application>Microsoft Office PowerPoint</Application>
  <PresentationFormat>Widescreen</PresentationFormat>
  <Paragraphs>121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Rohrbach, Steven Zachary</dc:creator>
  <cp:lastModifiedBy>Auman, Bonnie C</cp:lastModifiedBy>
  <cp:revision>81</cp:revision>
  <dcterms:created xsi:type="dcterms:W3CDTF">2022-08-08T13:57:15Z</dcterms:created>
  <dcterms:modified xsi:type="dcterms:W3CDTF">2025-12-08T18:25:39Z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0x010100E4C7408DF40A8749A22C1B1465469FFF</vt:lpwstr>
  </property>
  <property fmtid="{D5CDD505-2E9C-101B-9397-08002B2CF9AE}" pid="3" name="Order">
    <vt:r8>1657400</vt:r8>
  </property>
</Properties>
</file>