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4" r:id="rId3"/>
    <p:sldId id="275" r:id="rId4"/>
    <p:sldId id="279" r:id="rId5"/>
    <p:sldId id="269" r:id="rId6"/>
    <p:sldId id="272" r:id="rId7"/>
    <p:sldId id="270" r:id="rId8"/>
    <p:sldId id="280" r:id="rId9"/>
    <p:sldId id="261" r:id="rId10"/>
    <p:sldId id="266" r:id="rId11"/>
    <p:sldId id="264" r:id="rId12"/>
    <p:sldId id="273" r:id="rId13"/>
    <p:sldId id="276" r:id="rId14"/>
    <p:sldId id="277" r:id="rId15"/>
    <p:sldId id="258" r:id="rId16"/>
    <p:sldId id="278" r:id="rId17"/>
    <p:sldId id="257"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Linsenbigler" initials="ML" lastIdx="18" clrIdx="0">
    <p:extLst/>
  </p:cmAuthor>
  <p:cmAuthor id="2" name="Stacy T. Givens" initials="STG" lastIdx="3" clrIdx="1"/>
  <p:cmAuthor id="3" name="Lysa J. Holland" initials="LJH" lastIdx="2" clrIdx="2">
    <p:extLst>
      <p:ext uri="{19B8F6BF-5375-455C-9EA6-DF929625EA0E}">
        <p15:presenceInfo xmlns:p15="http://schemas.microsoft.com/office/powerpoint/2012/main" userId="S-1-5-21-406520449-234226262-1537874043-80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878C920-A0E2-432A-8C1F-05F0BDEBE159}" type="datetimeFigureOut">
              <a:rPr lang="en-US" smtClean="0"/>
              <a:t>8/15/2019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A44230C-E9B7-49B6-9F1E-7C81783C71DF}" type="slidenum">
              <a:rPr lang="en-US" smtClean="0"/>
              <a:t>‹#›</a:t>
            </a:fld>
            <a:endParaRPr lang="en-US"/>
          </a:p>
        </p:txBody>
      </p:sp>
    </p:spTree>
    <p:extLst>
      <p:ext uri="{BB962C8B-B14F-4D97-AF65-F5344CB8AC3E}">
        <p14:creationId xmlns:p14="http://schemas.microsoft.com/office/powerpoint/2010/main" val="3332459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A3DF7F1-CC21-4941-A759-D8D75FED3927}" type="datetimeFigureOut">
              <a:rPr lang="en-US" smtClean="0"/>
              <a:t>8/15/2019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3219CAF-08E8-4517-BAEE-E4BAF3C89B5B}" type="slidenum">
              <a:rPr lang="en-US" smtClean="0"/>
              <a:t>‹#›</a:t>
            </a:fld>
            <a:endParaRPr lang="en-US" dirty="0"/>
          </a:p>
        </p:txBody>
      </p:sp>
    </p:spTree>
    <p:extLst>
      <p:ext uri="{BB962C8B-B14F-4D97-AF65-F5344CB8AC3E}">
        <p14:creationId xmlns:p14="http://schemas.microsoft.com/office/powerpoint/2010/main" val="731834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19CAF-08E8-4517-BAEE-E4BAF3C89B5B}" type="slidenum">
              <a:rPr lang="en-US" smtClean="0"/>
              <a:t>1</a:t>
            </a:fld>
            <a:endParaRPr lang="en-US" dirty="0"/>
          </a:p>
        </p:txBody>
      </p:sp>
    </p:spTree>
    <p:extLst>
      <p:ext uri="{BB962C8B-B14F-4D97-AF65-F5344CB8AC3E}">
        <p14:creationId xmlns:p14="http://schemas.microsoft.com/office/powerpoint/2010/main" val="379152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19CAF-08E8-4517-BAEE-E4BAF3C89B5B}" type="slidenum">
              <a:rPr lang="en-US" smtClean="0"/>
              <a:t>15</a:t>
            </a:fld>
            <a:endParaRPr lang="en-US" dirty="0"/>
          </a:p>
        </p:txBody>
      </p:sp>
    </p:spTree>
    <p:extLst>
      <p:ext uri="{BB962C8B-B14F-4D97-AF65-F5344CB8AC3E}">
        <p14:creationId xmlns:p14="http://schemas.microsoft.com/office/powerpoint/2010/main" val="3962703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HSHELP@PSU.EDU"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1552257"/>
          </a:xfrm>
        </p:spPr>
        <p:txBody>
          <a:bodyPr anchor="b"/>
          <a:lstStyle>
            <a:lvl1pPr algn="ctr">
              <a:defRPr sz="6000" b="1">
                <a:latin typeface="Times New Roman" panose="02020603050405020304" pitchFamily="18" charset="0"/>
                <a:cs typeface="Times New Roman" panose="02020603050405020304" pitchFamily="18" charset="0"/>
              </a:defRPr>
            </a:lvl1pPr>
          </a:lstStyle>
          <a:p>
            <a:r>
              <a:rPr lang="en-US" dirty="0"/>
              <a:t>Title</a:t>
            </a:r>
          </a:p>
        </p:txBody>
      </p:sp>
      <p:sp>
        <p:nvSpPr>
          <p:cNvPr id="3" name="Subtitle 2"/>
          <p:cNvSpPr>
            <a:spLocks noGrp="1"/>
          </p:cNvSpPr>
          <p:nvPr>
            <p:ph type="subTitle" idx="1" hasCustomPrompt="1"/>
          </p:nvPr>
        </p:nvSpPr>
        <p:spPr>
          <a:xfrm>
            <a:off x="1524000" y="2710498"/>
            <a:ext cx="9144000" cy="1655762"/>
          </a:xfrm>
        </p:spPr>
        <p:txBody>
          <a:bodyPr>
            <a:normAutofit/>
          </a:bodyPr>
          <a:lstStyle>
            <a:lvl1pPr marL="0" indent="0" algn="ctr">
              <a:buNone/>
              <a:defRPr sz="48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143" y="187953"/>
            <a:ext cx="1985622" cy="934410"/>
          </a:xfrm>
          <a:prstGeom prst="rect">
            <a:avLst/>
          </a:prstGeom>
        </p:spPr>
      </p:pic>
    </p:spTree>
    <p:extLst>
      <p:ext uri="{BB962C8B-B14F-4D97-AF65-F5344CB8AC3E}">
        <p14:creationId xmlns:p14="http://schemas.microsoft.com/office/powerpoint/2010/main" val="2530954535"/>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24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50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6025924-B60B-4B77-A9D7-492625AE3FD8}" type="datetimeFigureOut">
              <a:rPr lang="en-US" smtClean="0"/>
              <a:t>8/15/2019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B40333A-1C91-4C59-AF3C-91F0ACA11F21}" type="slidenum">
              <a:rPr lang="en-US" smtClean="0"/>
              <a:t>‹#›</a:t>
            </a:fld>
            <a:endParaRPr lang="en-US" dirty="0"/>
          </a:p>
        </p:txBody>
      </p:sp>
    </p:spTree>
    <p:extLst>
      <p:ext uri="{BB962C8B-B14F-4D97-AF65-F5344CB8AC3E}">
        <p14:creationId xmlns:p14="http://schemas.microsoft.com/office/powerpoint/2010/main" val="272858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9"/>
            <a:ext cx="10515600" cy="1204911"/>
          </a:xfrm>
        </p:spPr>
        <p:txBody>
          <a:bodyPr anchor="b"/>
          <a:lstStyle>
            <a:lvl1pPr algn="ctr">
              <a:defRPr sz="6000"/>
            </a:lvl1pPr>
          </a:lstStyle>
          <a:p>
            <a:r>
              <a:rPr lang="en-US" dirty="0"/>
              <a:t>QUESTIONS</a:t>
            </a:r>
          </a:p>
        </p:txBody>
      </p:sp>
      <p:sp>
        <p:nvSpPr>
          <p:cNvPr id="3" name="Text Placeholder 2"/>
          <p:cNvSpPr>
            <a:spLocks noGrp="1"/>
          </p:cNvSpPr>
          <p:nvPr>
            <p:ph type="body" idx="1" hasCustomPrompt="1"/>
          </p:nvPr>
        </p:nvSpPr>
        <p:spPr>
          <a:xfrm>
            <a:off x="831850" y="2943543"/>
            <a:ext cx="10515600" cy="1731327"/>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CONTACT: ENVIRONMENTAL HEALTH AND SAFETY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PHONE: 814-865-6391</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EMAIL: </a:t>
            </a: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hlinkClick r:id="rId2"/>
              </a:rPr>
              <a:t>EHSHELP@PSU.EDU</a:t>
            </a:r>
            <a:endPar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WEBSITE: WWW.EHS.PSU.EDU</a:t>
            </a:r>
          </a:p>
          <a:p>
            <a:pPr lvl="0"/>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6883" y="246080"/>
            <a:ext cx="1985622" cy="934410"/>
          </a:xfrm>
          <a:prstGeom prst="rect">
            <a:avLst/>
          </a:prstGeom>
        </p:spPr>
      </p:pic>
    </p:spTree>
    <p:extLst>
      <p:ext uri="{BB962C8B-B14F-4D97-AF65-F5344CB8AC3E}">
        <p14:creationId xmlns:p14="http://schemas.microsoft.com/office/powerpoint/2010/main" val="218744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95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76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61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73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36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8424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hs.psu.edu/building-emergency-evacuation-program/requirements-guidelin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suehs@psu.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4345623"/>
            <a:ext cx="11018520" cy="1552257"/>
          </a:xfrm>
        </p:spPr>
        <p:txBody>
          <a:bodyPr>
            <a:normAutofit fontScale="90000"/>
          </a:bodyPr>
          <a:lstStyle/>
          <a:p>
            <a:r>
              <a:rPr lang="en-US" dirty="0">
                <a:latin typeface="+mn-lt"/>
                <a:cs typeface="Arial" panose="020B0604020202020204" pitchFamily="34" charset="0"/>
              </a:rPr>
              <a:t>Building Emergency Evacuation Plan (BEEP) Training</a:t>
            </a:r>
            <a:br>
              <a:rPr lang="en-US" dirty="0">
                <a:latin typeface="+mn-lt"/>
                <a:cs typeface="Arial" panose="020B0604020202020204" pitchFamily="34" charset="0"/>
              </a:rPr>
            </a:br>
            <a:r>
              <a:rPr lang="en-US" dirty="0">
                <a:latin typeface="+mn-lt"/>
                <a:cs typeface="Arial" panose="020B0604020202020204" pitchFamily="34" charset="0"/>
              </a:rPr>
              <a:t>for</a:t>
            </a:r>
            <a:br>
              <a:rPr lang="en-US" dirty="0">
                <a:latin typeface="+mn-lt"/>
                <a:cs typeface="Arial" panose="020B0604020202020204" pitchFamily="34" charset="0"/>
              </a:rPr>
            </a:br>
            <a:r>
              <a:rPr lang="en-US" dirty="0">
                <a:latin typeface="+mn-lt"/>
                <a:cs typeface="Arial" panose="020B0604020202020204" pitchFamily="34" charset="0"/>
              </a:rPr>
              <a:t>Building Emergency Coordinators and Alternates</a:t>
            </a:r>
            <a:br>
              <a:rPr lang="en-US" dirty="0"/>
            </a:br>
            <a:endParaRPr lang="en-US" sz="48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143" y="187953"/>
            <a:ext cx="1985622" cy="934410"/>
          </a:xfrm>
          <a:prstGeom prst="rect">
            <a:avLst/>
          </a:prstGeom>
        </p:spPr>
      </p:pic>
    </p:spTree>
    <p:extLst>
      <p:ext uri="{BB962C8B-B14F-4D97-AF65-F5344CB8AC3E}">
        <p14:creationId xmlns:p14="http://schemas.microsoft.com/office/powerpoint/2010/main" val="321049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7465"/>
          </a:xfrm>
        </p:spPr>
        <p:txBody>
          <a:bodyPr>
            <a:normAutofit fontScale="90000"/>
          </a:bodyPr>
          <a:lstStyle/>
          <a:p>
            <a:pPr algn="ctr"/>
            <a:r>
              <a:rPr lang="en-US" dirty="0"/>
              <a:t>BEC Responsibilities During An Evacuation (cont.)</a:t>
            </a:r>
          </a:p>
        </p:txBody>
      </p:sp>
      <p:sp>
        <p:nvSpPr>
          <p:cNvPr id="3" name="Content Placeholder 2"/>
          <p:cNvSpPr>
            <a:spLocks noGrp="1"/>
          </p:cNvSpPr>
          <p:nvPr>
            <p:ph idx="1"/>
          </p:nvPr>
        </p:nvSpPr>
        <p:spPr>
          <a:xfrm>
            <a:off x="838200" y="1590494"/>
            <a:ext cx="10515600" cy="4351338"/>
          </a:xfrm>
        </p:spPr>
        <p:txBody>
          <a:bodyPr>
            <a:normAutofit lnSpcReduction="10000"/>
          </a:bodyPr>
          <a:lstStyle/>
          <a:p>
            <a:r>
              <a:rPr lang="en-US" sz="2500" dirty="0">
                <a:solidFill>
                  <a:srgbClr val="FF0000"/>
                </a:solidFill>
              </a:rPr>
              <a:t>Use Safety Monitors to relay information to building occupants</a:t>
            </a:r>
          </a:p>
          <a:p>
            <a:pPr lvl="2"/>
            <a:r>
              <a:rPr lang="en-US" sz="1900" dirty="0"/>
              <a:t>Provide any critical updates regarding emergency or building status</a:t>
            </a:r>
          </a:p>
          <a:p>
            <a:r>
              <a:rPr lang="en-US" sz="2500" dirty="0">
                <a:solidFill>
                  <a:srgbClr val="FF0000"/>
                </a:solidFill>
              </a:rPr>
              <a:t>When the emergency has been resolved, obtain an “All Clear” verbal confirmation from emergency responders</a:t>
            </a:r>
          </a:p>
          <a:p>
            <a:pPr lvl="2"/>
            <a:r>
              <a:rPr lang="en-US" sz="1900" dirty="0"/>
              <a:t>Emergency responders could be police, fire, or Penn State EHS.</a:t>
            </a:r>
          </a:p>
          <a:p>
            <a:pPr lvl="2"/>
            <a:r>
              <a:rPr lang="en-US" sz="1900" dirty="0"/>
              <a:t>If the responders leave without giving the “All Clear,” call University Police and request them to return to the building to approve reentry</a:t>
            </a:r>
          </a:p>
          <a:p>
            <a:pPr marL="914400" lvl="2" indent="0">
              <a:buNone/>
            </a:pPr>
            <a:endParaRPr lang="en-US" sz="1600" b="1" dirty="0"/>
          </a:p>
          <a:p>
            <a:pPr marL="457200" lvl="1" indent="0" algn="ctr">
              <a:buNone/>
            </a:pPr>
            <a:r>
              <a:rPr lang="en-US" sz="2100" b="1" dirty="0">
                <a:solidFill>
                  <a:srgbClr val="FF0000"/>
                </a:solidFill>
              </a:rPr>
              <a:t>VERY IMPORTANT </a:t>
            </a:r>
            <a:r>
              <a:rPr lang="en-US" sz="2100" b="1" dirty="0"/>
              <a:t>- The silencing of the alarms does not signal the “all clear.” Please keep people from reentering the building when the alarms are silenced. You must be given the “all clear” before the building is reopened and occupants are allowed to go back inside.</a:t>
            </a:r>
          </a:p>
          <a:p>
            <a:pPr lvl="2"/>
            <a:r>
              <a:rPr lang="en-US" sz="1900" dirty="0"/>
              <a:t>Keeping people out of the building may be difficult depending on where the Safety Monitors and BEC are staged. Some consideration should be given to assigning door monitors as needed.</a:t>
            </a:r>
            <a:endParaRPr lang="en-US" b="1"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60721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Post-Evacuation Steps	</a:t>
            </a:r>
          </a:p>
        </p:txBody>
      </p:sp>
      <p:sp>
        <p:nvSpPr>
          <p:cNvPr id="3" name="Content Placeholder 2"/>
          <p:cNvSpPr>
            <a:spLocks noGrp="1"/>
          </p:cNvSpPr>
          <p:nvPr>
            <p:ph idx="1"/>
          </p:nvPr>
        </p:nvSpPr>
        <p:spPr/>
        <p:txBody>
          <a:bodyPr/>
          <a:lstStyle/>
          <a:p>
            <a:r>
              <a:rPr lang="en-US" dirty="0"/>
              <a:t>After an evacuation, it is recommended that the BEC meet with the Safety Monitors to review positive and negative aspects.</a:t>
            </a:r>
          </a:p>
          <a:p>
            <a:r>
              <a:rPr lang="en-US" dirty="0"/>
              <a:t>Consideration should be given the following questions:</a:t>
            </a:r>
          </a:p>
          <a:p>
            <a:pPr lvl="1"/>
            <a:r>
              <a:rPr lang="en-US" dirty="0"/>
              <a:t>Does the evacuation plan need changes? </a:t>
            </a:r>
          </a:p>
          <a:p>
            <a:pPr lvl="1"/>
            <a:r>
              <a:rPr lang="en-US" dirty="0"/>
              <a:t>Does the Designated Meeting Site make sense?</a:t>
            </a:r>
          </a:p>
          <a:p>
            <a:pPr lvl="1"/>
            <a:r>
              <a:rPr lang="en-US" dirty="0"/>
              <a:t>Were there any equipment malfunctions?</a:t>
            </a:r>
          </a:p>
          <a:p>
            <a:pPr lvl="1"/>
            <a:r>
              <a:rPr lang="en-US" dirty="0"/>
              <a:t>Is each area appropriately represented with Safety Monitors?</a:t>
            </a:r>
          </a:p>
          <a:p>
            <a:pPr lvl="1"/>
            <a:r>
              <a:rPr lang="en-US" dirty="0"/>
              <a:t>Do door monitors need to be assigned to keep people from reentering the building?</a:t>
            </a:r>
          </a:p>
        </p:txBody>
      </p:sp>
    </p:spTree>
    <p:extLst>
      <p:ext uri="{BB962C8B-B14F-4D97-AF65-F5344CB8AC3E}">
        <p14:creationId xmlns:p14="http://schemas.microsoft.com/office/powerpoint/2010/main" val="333649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Alternate Designated Meeting Sites</a:t>
            </a:r>
          </a:p>
        </p:txBody>
      </p:sp>
      <p:sp>
        <p:nvSpPr>
          <p:cNvPr id="3" name="Content Placeholder 2"/>
          <p:cNvSpPr>
            <a:spLocks noGrp="1"/>
          </p:cNvSpPr>
          <p:nvPr>
            <p:ph idx="1"/>
          </p:nvPr>
        </p:nvSpPr>
        <p:spPr/>
        <p:txBody>
          <a:bodyPr>
            <a:normAutofit/>
          </a:bodyPr>
          <a:lstStyle/>
          <a:p>
            <a:r>
              <a:rPr lang="en-US" dirty="0"/>
              <a:t>An alternate Designated Meeting Site should be identified in the event of an evacuation during unfavorable weather conditions.</a:t>
            </a:r>
          </a:p>
          <a:p>
            <a:r>
              <a:rPr lang="en-US" dirty="0"/>
              <a:t>The BEC has the authority to move the Designated Meeting Site if needed due to inclement weather or other circumstances.</a:t>
            </a:r>
          </a:p>
          <a:p>
            <a:r>
              <a:rPr lang="en-US" dirty="0"/>
              <a:t>If the meeting site needs to be temporarily changed during an evacuation event, contact University Police and let them know where the responders can make contact.</a:t>
            </a:r>
          </a:p>
          <a:p>
            <a:pPr marL="457200" lvl="1" indent="0">
              <a:buNone/>
            </a:pPr>
            <a:endParaRPr lang="en-US" b="1" dirty="0"/>
          </a:p>
          <a:p>
            <a:pPr lvl="2"/>
            <a:endParaRPr lang="en-US" b="1"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4155093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BEC BEEP Maintenance Responsibilities</a:t>
            </a:r>
          </a:p>
        </p:txBody>
      </p:sp>
      <p:sp>
        <p:nvSpPr>
          <p:cNvPr id="3" name="Content Placeholder 2"/>
          <p:cNvSpPr>
            <a:spLocks noGrp="1"/>
          </p:cNvSpPr>
          <p:nvPr>
            <p:ph idx="1"/>
          </p:nvPr>
        </p:nvSpPr>
        <p:spPr/>
        <p:txBody>
          <a:bodyPr/>
          <a:lstStyle/>
          <a:p>
            <a:pPr>
              <a:lnSpc>
                <a:spcPct val="100000"/>
              </a:lnSpc>
            </a:pPr>
            <a:r>
              <a:rPr lang="en-US" dirty="0"/>
              <a:t>Building Emergency Coordinators (BEC) also collaborate with their Safety Officer and EHS in order to maintain the evacuation plan for their building.</a:t>
            </a:r>
          </a:p>
          <a:p>
            <a:pPr>
              <a:lnSpc>
                <a:spcPct val="100000"/>
              </a:lnSpc>
            </a:pPr>
            <a:r>
              <a:rPr lang="en-US" dirty="0"/>
              <a:t>Specific responsibilities include the following:</a:t>
            </a:r>
          </a:p>
          <a:p>
            <a:pPr lvl="1">
              <a:lnSpc>
                <a:spcPct val="100000"/>
              </a:lnSpc>
            </a:pPr>
            <a:r>
              <a:rPr lang="en-US" dirty="0">
                <a:solidFill>
                  <a:srgbClr val="FF0000"/>
                </a:solidFill>
              </a:rPr>
              <a:t>Ensure the BEEP is appropriate for the building</a:t>
            </a:r>
          </a:p>
          <a:p>
            <a:pPr lvl="1">
              <a:lnSpc>
                <a:spcPct val="100000"/>
              </a:lnSpc>
            </a:pPr>
            <a:r>
              <a:rPr lang="en-US" dirty="0">
                <a:solidFill>
                  <a:srgbClr val="FF0000"/>
                </a:solidFill>
              </a:rPr>
              <a:t>Update the BEEP as needed</a:t>
            </a:r>
          </a:p>
          <a:p>
            <a:pPr lvl="1">
              <a:lnSpc>
                <a:spcPct val="100000"/>
              </a:lnSpc>
            </a:pPr>
            <a:r>
              <a:rPr lang="en-US" dirty="0">
                <a:solidFill>
                  <a:srgbClr val="FF0000"/>
                </a:solidFill>
              </a:rPr>
              <a:t>Schedule building evacuation exercises and training</a:t>
            </a:r>
          </a:p>
          <a:p>
            <a:pPr lvl="1">
              <a:lnSpc>
                <a:spcPct val="100000"/>
              </a:lnSpc>
            </a:pPr>
            <a:r>
              <a:rPr lang="en-US" dirty="0">
                <a:solidFill>
                  <a:srgbClr val="FF0000"/>
                </a:solidFill>
              </a:rPr>
              <a:t>Participate in the annual BEEP self-review</a:t>
            </a:r>
          </a:p>
        </p:txBody>
      </p:sp>
    </p:spTree>
    <p:extLst>
      <p:ext uri="{BB962C8B-B14F-4D97-AF65-F5344CB8AC3E}">
        <p14:creationId xmlns:p14="http://schemas.microsoft.com/office/powerpoint/2010/main" val="2672904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BEC BEEP Maintenance Responsibilities (cont.)</a:t>
            </a:r>
          </a:p>
        </p:txBody>
      </p:sp>
      <p:sp>
        <p:nvSpPr>
          <p:cNvPr id="3" name="Content Placeholder 2"/>
          <p:cNvSpPr>
            <a:spLocks noGrp="1"/>
          </p:cNvSpPr>
          <p:nvPr>
            <p:ph idx="1"/>
          </p:nvPr>
        </p:nvSpPr>
        <p:spPr/>
        <p:txBody>
          <a:bodyPr/>
          <a:lstStyle/>
          <a:p>
            <a:r>
              <a:rPr lang="en-US" dirty="0">
                <a:solidFill>
                  <a:srgbClr val="FF0000"/>
                </a:solidFill>
              </a:rPr>
              <a:t>Ensure the BEEP is appropriate for the building:</a:t>
            </a:r>
          </a:p>
          <a:p>
            <a:pPr lvl="1"/>
            <a:r>
              <a:rPr lang="en-US" dirty="0"/>
              <a:t>Maintain a system of accounting for building occupants during evacuations</a:t>
            </a:r>
          </a:p>
          <a:p>
            <a:pPr lvl="2"/>
            <a:r>
              <a:rPr lang="en-US" dirty="0"/>
              <a:t>Might be based on employee rosters, in/out boards, shared calendars, etc.</a:t>
            </a:r>
          </a:p>
          <a:p>
            <a:pPr lvl="1"/>
            <a:r>
              <a:rPr lang="en-US" dirty="0"/>
              <a:t>Make certain that critical operations that must be shut down to avoid hazardous conditions have been identified within the BEEP</a:t>
            </a:r>
          </a:p>
          <a:p>
            <a:pPr>
              <a:lnSpc>
                <a:spcPct val="100000"/>
              </a:lnSpc>
            </a:pPr>
            <a:r>
              <a:rPr lang="en-US" dirty="0">
                <a:solidFill>
                  <a:srgbClr val="FF0000"/>
                </a:solidFill>
              </a:rPr>
              <a:t>Update the BEEP as needed:</a:t>
            </a:r>
          </a:p>
          <a:p>
            <a:pPr lvl="1">
              <a:lnSpc>
                <a:spcPct val="100000"/>
              </a:lnSpc>
            </a:pPr>
            <a:r>
              <a:rPr lang="en-US" dirty="0"/>
              <a:t>Ensure that safety monitors are assigned and replaced when necessary</a:t>
            </a:r>
          </a:p>
          <a:p>
            <a:pPr lvl="2">
              <a:lnSpc>
                <a:spcPct val="100000"/>
              </a:lnSpc>
            </a:pPr>
            <a:r>
              <a:rPr lang="en-US" dirty="0"/>
              <a:t>Should have at least two safety monitors assigned per building floor</a:t>
            </a:r>
          </a:p>
          <a:p>
            <a:pPr lvl="2">
              <a:lnSpc>
                <a:spcPct val="100000"/>
              </a:lnSpc>
            </a:pPr>
            <a:r>
              <a:rPr lang="en-US" dirty="0"/>
              <a:t>Safety monitors are ideally present in the assigned building for most of the work day</a:t>
            </a:r>
            <a:endParaRPr lang="en-US" dirty="0">
              <a:solidFill>
                <a:srgbClr val="FF0000"/>
              </a:solidFill>
            </a:endParaRPr>
          </a:p>
          <a:p>
            <a:pPr lvl="1"/>
            <a:r>
              <a:rPr lang="en-US" dirty="0"/>
              <a:t>Contact EHS if building evacuation maps need to be revised</a:t>
            </a:r>
          </a:p>
        </p:txBody>
      </p:sp>
    </p:spTree>
    <p:extLst>
      <p:ext uri="{BB962C8B-B14F-4D97-AF65-F5344CB8AC3E}">
        <p14:creationId xmlns:p14="http://schemas.microsoft.com/office/powerpoint/2010/main" val="3587515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descr="G:\OPP ID xmas\Division marks\EHS\OPP_EHS horizontal positiv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pPr algn="ctr"/>
            <a:r>
              <a:rPr lang="en-US" dirty="0"/>
              <a:t>BEC BEEP Maintenance Responsibilities (cont.)</a:t>
            </a:r>
          </a:p>
        </p:txBody>
      </p:sp>
      <p:sp>
        <p:nvSpPr>
          <p:cNvPr id="5" name="Content Placeholder 4"/>
          <p:cNvSpPr>
            <a:spLocks noGrp="1"/>
          </p:cNvSpPr>
          <p:nvPr>
            <p:ph idx="1"/>
          </p:nvPr>
        </p:nvSpPr>
        <p:spPr>
          <a:xfrm>
            <a:off x="849630" y="1588770"/>
            <a:ext cx="10515600" cy="4441045"/>
          </a:xfrm>
        </p:spPr>
        <p:txBody>
          <a:bodyPr>
            <a:normAutofit fontScale="92500" lnSpcReduction="10000"/>
          </a:bodyPr>
          <a:lstStyle/>
          <a:p>
            <a:pPr>
              <a:lnSpc>
                <a:spcPct val="100000"/>
              </a:lnSpc>
            </a:pPr>
            <a:r>
              <a:rPr lang="en-US" dirty="0">
                <a:solidFill>
                  <a:srgbClr val="FF0000"/>
                </a:solidFill>
              </a:rPr>
              <a:t>Schedule building evacuation exercises and training:</a:t>
            </a:r>
          </a:p>
          <a:p>
            <a:pPr lvl="1">
              <a:lnSpc>
                <a:spcPct val="100000"/>
              </a:lnSpc>
            </a:pPr>
            <a:r>
              <a:rPr lang="en-US" dirty="0"/>
              <a:t>Many University buildings meet the criteria that require their BEEP teams to conduct an annual evacuation exercise; BEEP teams of buildings not on the mandatory list are encouraged to conduct voluntary exercises.</a:t>
            </a:r>
          </a:p>
          <a:p>
            <a:pPr lvl="1">
              <a:lnSpc>
                <a:spcPct val="100000"/>
              </a:lnSpc>
            </a:pPr>
            <a:r>
              <a:rPr lang="en-US" dirty="0"/>
              <a:t>EHS can assist in the completion of exercises.</a:t>
            </a:r>
          </a:p>
          <a:p>
            <a:pPr lvl="1">
              <a:lnSpc>
                <a:spcPct val="100000"/>
              </a:lnSpc>
            </a:pPr>
            <a:r>
              <a:rPr lang="en-US" dirty="0"/>
              <a:t>Exercises must be documented using this form available on the EHS web site:</a:t>
            </a:r>
          </a:p>
          <a:p>
            <a:pPr lvl="2">
              <a:lnSpc>
                <a:spcPct val="100000"/>
              </a:lnSpc>
            </a:pPr>
            <a:r>
              <a:rPr lang="en-US" dirty="0">
                <a:hlinkClick r:id="rId4"/>
              </a:rPr>
              <a:t>https://ehs.psu.edu/building-emergency-evacuation-program/requirements-guidelines</a:t>
            </a:r>
            <a:endParaRPr lang="en-US" dirty="0"/>
          </a:p>
          <a:p>
            <a:pPr lvl="1">
              <a:lnSpc>
                <a:spcPct val="100000"/>
              </a:lnSpc>
            </a:pPr>
            <a:r>
              <a:rPr lang="en-US" dirty="0"/>
              <a:t>EHS has developed BEEP training materials for BEC, safety monitors, and building occupants.</a:t>
            </a:r>
          </a:p>
          <a:p>
            <a:pPr>
              <a:lnSpc>
                <a:spcPct val="100000"/>
              </a:lnSpc>
            </a:pPr>
            <a:r>
              <a:rPr lang="en-US" dirty="0">
                <a:solidFill>
                  <a:srgbClr val="FF0000"/>
                </a:solidFill>
              </a:rPr>
              <a:t>Participate in the annual BEEP self-review:</a:t>
            </a:r>
          </a:p>
          <a:p>
            <a:pPr lvl="1">
              <a:lnSpc>
                <a:spcPct val="100000"/>
              </a:lnSpc>
            </a:pPr>
            <a:r>
              <a:rPr lang="en-US" dirty="0"/>
              <a:t>EHS requires each BEEP to undergo a documented self-review on an annual basis.</a:t>
            </a:r>
          </a:p>
          <a:p>
            <a:pPr lvl="1">
              <a:lnSpc>
                <a:spcPct val="100000"/>
              </a:lnSpc>
            </a:pPr>
            <a:r>
              <a:rPr lang="en-US" dirty="0"/>
              <a:t>Self-review will be initiated by EHS and Safety Officer.</a:t>
            </a:r>
          </a:p>
          <a:p>
            <a:pPr marL="457200" lvl="1" indent="0">
              <a:lnSpc>
                <a:spcPct val="100000"/>
              </a:lnSpc>
              <a:buNone/>
            </a:pPr>
            <a:endParaRPr lang="en-US" dirty="0"/>
          </a:p>
          <a:p>
            <a:pPr marL="0" indent="0">
              <a:lnSpc>
                <a:spcPct val="100000"/>
              </a:lnSpc>
              <a:buNone/>
            </a:pPr>
            <a:endParaRPr lang="en-US" dirty="0"/>
          </a:p>
        </p:txBody>
      </p:sp>
    </p:spTree>
    <p:extLst>
      <p:ext uri="{BB962C8B-B14F-4D97-AF65-F5344CB8AC3E}">
        <p14:creationId xmlns:p14="http://schemas.microsoft.com/office/powerpoint/2010/main" val="828815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lstStyle/>
          <a:p>
            <a:r>
              <a:rPr lang="en-US" dirty="0"/>
              <a:t>The BEEP consists of a written plan and corresponding evacuation maps.</a:t>
            </a:r>
          </a:p>
          <a:p>
            <a:r>
              <a:rPr lang="en-US" dirty="0"/>
              <a:t>Building Emergency Coordinators (BEC) and Safety Monitors have been assigned within each BEEP. </a:t>
            </a:r>
          </a:p>
          <a:p>
            <a:r>
              <a:rPr lang="en-US" dirty="0"/>
              <a:t>All employees should be familiar with the general guidance for evacuating buildings during an emergency.</a:t>
            </a:r>
          </a:p>
          <a:p>
            <a:r>
              <a:rPr lang="en-US" dirty="0"/>
              <a:t>BEC have key responsibilities both during an evacuation and for the ongoing maintenance of the BEEP.</a:t>
            </a:r>
          </a:p>
          <a:p>
            <a:endParaRPr lang="en-US" dirty="0"/>
          </a:p>
          <a:p>
            <a:endParaRPr lang="en-US" dirty="0"/>
          </a:p>
          <a:p>
            <a:endParaRPr lang="en-US" dirty="0"/>
          </a:p>
        </p:txBody>
      </p:sp>
    </p:spTree>
    <p:extLst>
      <p:ext uri="{BB962C8B-B14F-4D97-AF65-F5344CB8AC3E}">
        <p14:creationId xmlns:p14="http://schemas.microsoft.com/office/powerpoint/2010/main" val="340943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340" y="1951548"/>
            <a:ext cx="10515600" cy="1093134"/>
          </a:xfrm>
        </p:spPr>
        <p:txBody>
          <a:bodyPr/>
          <a:lstStyle/>
          <a:p>
            <a:pPr algn="ctr"/>
            <a:r>
              <a:rPr lang="en-US" b="1" dirty="0"/>
              <a:t>QUESTIONS?</a:t>
            </a:r>
          </a:p>
        </p:txBody>
      </p:sp>
      <p:sp>
        <p:nvSpPr>
          <p:cNvPr id="3" name="Text Placeholder 2"/>
          <p:cNvSpPr>
            <a:spLocks noGrp="1"/>
          </p:cNvSpPr>
          <p:nvPr>
            <p:ph type="body" idx="1"/>
          </p:nvPr>
        </p:nvSpPr>
        <p:spPr>
          <a:xfrm>
            <a:off x="843573" y="3815740"/>
            <a:ext cx="10515600" cy="1500187"/>
          </a:xfrm>
        </p:spPr>
        <p:txBody>
          <a:bodyPr>
            <a:normAutofit fontScale="92500" lnSpcReduction="20000"/>
          </a:bodyPr>
          <a:lstStyle/>
          <a:p>
            <a:pPr algn="ctr"/>
            <a:r>
              <a:rPr lang="en-US" dirty="0"/>
              <a:t>CONTACT: ENVIRONMENTAL HEALTH AND SAFETY</a:t>
            </a:r>
          </a:p>
          <a:p>
            <a:pPr algn="ctr"/>
            <a:r>
              <a:rPr lang="en-US" dirty="0"/>
              <a:t>PHONE: 814-865-6391</a:t>
            </a:r>
          </a:p>
          <a:p>
            <a:pPr algn="ctr"/>
            <a:r>
              <a:rPr lang="en-US" dirty="0"/>
              <a:t>EMAIL: </a:t>
            </a:r>
            <a:r>
              <a:rPr lang="en-US" dirty="0">
                <a:hlinkClick r:id="rId2"/>
              </a:rPr>
              <a:t>PSUEHS@PSU.EDU</a:t>
            </a:r>
            <a:endParaRPr lang="en-US" dirty="0"/>
          </a:p>
          <a:p>
            <a:pPr algn="ctr"/>
            <a:r>
              <a:rPr lang="en-US" dirty="0"/>
              <a:t>WEBSITE: WWW.EHS.PSU.EDU</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83" y="246080"/>
            <a:ext cx="1985622" cy="934410"/>
          </a:xfrm>
          <a:prstGeom prst="rect">
            <a:avLst/>
          </a:prstGeom>
        </p:spPr>
      </p:pic>
    </p:spTree>
    <p:extLst>
      <p:ext uri="{BB962C8B-B14F-4D97-AF65-F5344CB8AC3E}">
        <p14:creationId xmlns:p14="http://schemas.microsoft.com/office/powerpoint/2010/main" val="120259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normAutofit/>
          </a:bodyPr>
          <a:lstStyle/>
          <a:p>
            <a:r>
              <a:rPr lang="en-US" dirty="0"/>
              <a:t>A variety of situations may create the need to evacuate a University building including fires, natural disasters, and alarm activations.  </a:t>
            </a:r>
          </a:p>
          <a:p>
            <a:r>
              <a:rPr lang="en-US" dirty="0"/>
              <a:t>A Building Emergency Evacuation Plan, or BEEP, organizes employee actions during workplace emergencies. These plans will dramatically reduce the potential for injuries, property damage, and confusion during an emergency evacuation.</a:t>
            </a:r>
          </a:p>
          <a:p>
            <a:r>
              <a:rPr lang="en-US" dirty="0"/>
              <a:t>The purpose of this training is to review BEEP information relevant to those employees serving as Building Emergency Coordinators (BECs). </a:t>
            </a:r>
          </a:p>
        </p:txBody>
      </p:sp>
    </p:spTree>
    <p:extLst>
      <p:ext uri="{BB962C8B-B14F-4D97-AF65-F5344CB8AC3E}">
        <p14:creationId xmlns:p14="http://schemas.microsoft.com/office/powerpoint/2010/main" val="117791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Training Objectives</a:t>
            </a:r>
          </a:p>
        </p:txBody>
      </p:sp>
      <p:sp>
        <p:nvSpPr>
          <p:cNvPr id="3" name="Content Placeholder 2"/>
          <p:cNvSpPr>
            <a:spLocks noGrp="1"/>
          </p:cNvSpPr>
          <p:nvPr>
            <p:ph idx="1"/>
          </p:nvPr>
        </p:nvSpPr>
        <p:spPr/>
        <p:txBody>
          <a:bodyPr/>
          <a:lstStyle/>
          <a:p>
            <a:r>
              <a:rPr lang="en-US" dirty="0"/>
              <a:t>Provide an overview of the BEEP concept</a:t>
            </a:r>
          </a:p>
          <a:p>
            <a:r>
              <a:rPr lang="en-US" dirty="0"/>
              <a:t>Show an example of an evacuation map</a:t>
            </a:r>
          </a:p>
          <a:p>
            <a:r>
              <a:rPr lang="en-US" dirty="0"/>
              <a:t>Review general guidance relating to building evacuations</a:t>
            </a:r>
          </a:p>
          <a:p>
            <a:r>
              <a:rPr lang="en-US" dirty="0"/>
              <a:t>Explain the Building Emergency Coordinator responsibilities:</a:t>
            </a:r>
          </a:p>
          <a:p>
            <a:pPr lvl="1"/>
            <a:r>
              <a:rPr lang="en-US" dirty="0"/>
              <a:t>During an evacuation</a:t>
            </a:r>
          </a:p>
          <a:p>
            <a:pPr lvl="1"/>
            <a:r>
              <a:rPr lang="en-US" dirty="0"/>
              <a:t>Related to maintenance of the BEEP</a:t>
            </a:r>
          </a:p>
        </p:txBody>
      </p:sp>
    </p:spTree>
    <p:extLst>
      <p:ext uri="{BB962C8B-B14F-4D97-AF65-F5344CB8AC3E}">
        <p14:creationId xmlns:p14="http://schemas.microsoft.com/office/powerpoint/2010/main" val="322176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BEEP Overview</a:t>
            </a:r>
          </a:p>
        </p:txBody>
      </p:sp>
      <p:sp>
        <p:nvSpPr>
          <p:cNvPr id="3" name="Content Placeholder 2"/>
          <p:cNvSpPr>
            <a:spLocks noGrp="1"/>
          </p:cNvSpPr>
          <p:nvPr>
            <p:ph idx="1"/>
          </p:nvPr>
        </p:nvSpPr>
        <p:spPr>
          <a:xfrm>
            <a:off x="838200" y="1559143"/>
            <a:ext cx="10515600" cy="4351338"/>
          </a:xfrm>
        </p:spPr>
        <p:txBody>
          <a:bodyPr/>
          <a:lstStyle/>
          <a:p>
            <a:r>
              <a:rPr lang="en-US" dirty="0"/>
              <a:t>BEEP = Building Emergency Evacuation Plan</a:t>
            </a:r>
          </a:p>
          <a:p>
            <a:pPr lvl="1"/>
            <a:r>
              <a:rPr lang="en-US" dirty="0"/>
              <a:t>Developed for all University buildings which are occupied by ten or more employees</a:t>
            </a:r>
          </a:p>
          <a:p>
            <a:pPr lvl="1"/>
            <a:r>
              <a:rPr lang="en-US" dirty="0"/>
              <a:t>Plans are based on a common template, but contain information specific to each building</a:t>
            </a:r>
          </a:p>
          <a:p>
            <a:pPr lvl="1"/>
            <a:r>
              <a:rPr lang="en-US" dirty="0"/>
              <a:t>Each BEEP consists of a written plan and corresponding evacuation maps</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385027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pic>
        <p:nvPicPr>
          <p:cNvPr id="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9244" t="18836" r="30229" b="10804"/>
          <a:stretch/>
        </p:blipFill>
        <p:spPr bwMode="auto">
          <a:xfrm>
            <a:off x="6357751" y="1320514"/>
            <a:ext cx="5507197" cy="5378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838200" y="187837"/>
            <a:ext cx="10960173" cy="862418"/>
          </a:xfrm>
        </p:spPr>
        <p:txBody>
          <a:bodyPr>
            <a:normAutofit fontScale="90000"/>
          </a:bodyPr>
          <a:lstStyle/>
          <a:p>
            <a:pPr algn="ctr"/>
            <a:br>
              <a:rPr lang="en-US" dirty="0"/>
            </a:br>
            <a:r>
              <a:rPr lang="en-US" dirty="0"/>
              <a:t>Sample BEEP Evacuation Map</a:t>
            </a:r>
            <a:br>
              <a:rPr lang="en-US" dirty="0"/>
            </a:br>
            <a:endParaRPr lang="en-US" dirty="0"/>
          </a:p>
        </p:txBody>
      </p:sp>
      <p:sp>
        <p:nvSpPr>
          <p:cNvPr id="10" name="Content Placeholder 9"/>
          <p:cNvSpPr>
            <a:spLocks noGrp="1"/>
          </p:cNvSpPr>
          <p:nvPr>
            <p:ph sz="half" idx="1"/>
          </p:nvPr>
        </p:nvSpPr>
        <p:spPr>
          <a:xfrm>
            <a:off x="566492" y="1320514"/>
            <a:ext cx="5181600" cy="4813201"/>
          </a:xfrm>
        </p:spPr>
        <p:txBody>
          <a:bodyPr/>
          <a:lstStyle/>
          <a:p>
            <a:pPr marL="285750" indent="-285750"/>
            <a:r>
              <a:rPr lang="en-US" sz="2000" dirty="0"/>
              <a:t>BEEP maps clearly display exits, evacuation routes, and emergency equipment locations.</a:t>
            </a:r>
          </a:p>
          <a:p>
            <a:pPr marL="742950" lvl="1" indent="-285750"/>
            <a:r>
              <a:rPr lang="en-US" sz="1600" dirty="0"/>
              <a:t>Generally two to three maps posted per floor depending on building size</a:t>
            </a:r>
          </a:p>
          <a:p>
            <a:pPr marL="742950" lvl="1" indent="-285750"/>
            <a:r>
              <a:rPr lang="en-US" sz="1600" dirty="0"/>
              <a:t>Usually posted near an elevator</a:t>
            </a:r>
          </a:p>
          <a:p>
            <a:pPr marL="285750" indent="-285750"/>
            <a:r>
              <a:rPr lang="en-US" sz="2000" dirty="0"/>
              <a:t>The </a:t>
            </a:r>
            <a:r>
              <a:rPr lang="en-US" sz="2000" dirty="0">
                <a:solidFill>
                  <a:srgbClr val="FF0000"/>
                </a:solidFill>
              </a:rPr>
              <a:t>“Designated Meeting Site” </a:t>
            </a:r>
            <a:r>
              <a:rPr lang="en-US" sz="2000" dirty="0"/>
              <a:t>is noted within a green box on each map.</a:t>
            </a:r>
          </a:p>
          <a:p>
            <a:pPr marL="742950" lvl="1" indent="-285750"/>
            <a:r>
              <a:rPr lang="en-US" sz="1600" dirty="0"/>
              <a:t>This is the point where all employees should gather during a building evacuation</a:t>
            </a:r>
            <a:endParaRPr lang="en-US" sz="2000" dirty="0"/>
          </a:p>
          <a:p>
            <a:pPr marL="285750" indent="-285750"/>
            <a:r>
              <a:rPr lang="en-US" sz="2000" dirty="0"/>
              <a:t>The </a:t>
            </a:r>
            <a:r>
              <a:rPr lang="en-US" sz="2000" dirty="0">
                <a:solidFill>
                  <a:srgbClr val="FF0000"/>
                </a:solidFill>
              </a:rPr>
              <a:t>“Assisted Evacuation Staging Areas” </a:t>
            </a:r>
            <a:r>
              <a:rPr lang="en-US" sz="2000" dirty="0"/>
              <a:t>are designated in pink.</a:t>
            </a:r>
          </a:p>
          <a:p>
            <a:pPr marL="742950" lvl="1" indent="-285750"/>
            <a:r>
              <a:rPr lang="en-US" sz="1600" dirty="0"/>
              <a:t>These are areas where those who cannot physically evacuate the building can await emergency assistance</a:t>
            </a:r>
          </a:p>
          <a:p>
            <a:pPr marL="742950" lvl="1" indent="-285750"/>
            <a:r>
              <a:rPr lang="en-US" sz="1600" dirty="0"/>
              <a:t>Usually located in stairwell landing</a:t>
            </a:r>
          </a:p>
          <a:p>
            <a:pPr marL="285750" indent="-285750"/>
            <a:endParaRPr lang="en-US" sz="2000" dirty="0"/>
          </a:p>
          <a:p>
            <a:endParaRPr lang="en-US" dirty="0"/>
          </a:p>
        </p:txBody>
      </p:sp>
    </p:spTree>
    <p:extLst>
      <p:ext uri="{BB962C8B-B14F-4D97-AF65-F5344CB8AC3E}">
        <p14:creationId xmlns:p14="http://schemas.microsoft.com/office/powerpoint/2010/main" val="368701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BEEP Overview</a:t>
            </a:r>
          </a:p>
        </p:txBody>
      </p:sp>
      <p:sp>
        <p:nvSpPr>
          <p:cNvPr id="3" name="Content Placeholder 2"/>
          <p:cNvSpPr>
            <a:spLocks noGrp="1"/>
          </p:cNvSpPr>
          <p:nvPr>
            <p:ph idx="1"/>
          </p:nvPr>
        </p:nvSpPr>
        <p:spPr/>
        <p:txBody>
          <a:bodyPr>
            <a:normAutofit/>
          </a:bodyPr>
          <a:lstStyle/>
          <a:p>
            <a:r>
              <a:rPr lang="en-US" dirty="0"/>
              <a:t>Employees have been designated to serve specific roles within the BEEP for each building:</a:t>
            </a:r>
          </a:p>
          <a:p>
            <a:pPr lvl="1"/>
            <a:r>
              <a:rPr lang="en-US" dirty="0"/>
              <a:t>Building Emergency Coordinators </a:t>
            </a:r>
          </a:p>
          <a:p>
            <a:pPr lvl="2"/>
            <a:r>
              <a:rPr lang="en-US" dirty="0"/>
              <a:t>One per building with alternate also assigned</a:t>
            </a:r>
          </a:p>
          <a:p>
            <a:pPr lvl="2"/>
            <a:r>
              <a:rPr lang="en-US" dirty="0"/>
              <a:t>Serve as liaison between emergency responders (police or fire) and building occupants</a:t>
            </a:r>
          </a:p>
          <a:p>
            <a:pPr lvl="1"/>
            <a:r>
              <a:rPr lang="en-US" dirty="0"/>
              <a:t>Safety Monitors</a:t>
            </a:r>
          </a:p>
          <a:p>
            <a:pPr lvl="2"/>
            <a:r>
              <a:rPr lang="en-US" dirty="0"/>
              <a:t>At least two assigned per building floor</a:t>
            </a:r>
          </a:p>
          <a:p>
            <a:pPr lvl="2"/>
            <a:r>
              <a:rPr lang="en-US" dirty="0"/>
              <a:t>Ensure occupants evacuate building during an emergency</a:t>
            </a:r>
          </a:p>
          <a:p>
            <a:pPr lvl="1"/>
            <a:r>
              <a:rPr lang="en-US" dirty="0"/>
              <a:t>All other individuals are considered “building occupants”</a:t>
            </a:r>
          </a:p>
          <a:p>
            <a:pPr marL="0" indent="0">
              <a:buNone/>
            </a:pPr>
            <a:r>
              <a:rPr lang="en-US" sz="2400" dirty="0"/>
              <a:t>	</a:t>
            </a:r>
          </a:p>
        </p:txBody>
      </p:sp>
    </p:spTree>
    <p:extLst>
      <p:ext uri="{BB962C8B-B14F-4D97-AF65-F5344CB8AC3E}">
        <p14:creationId xmlns:p14="http://schemas.microsoft.com/office/powerpoint/2010/main" val="195474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Evacuation Guidance</a:t>
            </a:r>
          </a:p>
        </p:txBody>
      </p:sp>
      <p:sp>
        <p:nvSpPr>
          <p:cNvPr id="3" name="Content Placeholder 2"/>
          <p:cNvSpPr>
            <a:spLocks noGrp="1"/>
          </p:cNvSpPr>
          <p:nvPr>
            <p:ph sz="half" idx="1"/>
          </p:nvPr>
        </p:nvSpPr>
        <p:spPr/>
        <p:txBody>
          <a:bodyPr>
            <a:normAutofit fontScale="92500" lnSpcReduction="20000"/>
          </a:bodyPr>
          <a:lstStyle/>
          <a:p>
            <a:r>
              <a:rPr lang="en-US" dirty="0"/>
              <a:t>Circumstances that may require a building evacuation include:</a:t>
            </a:r>
          </a:p>
          <a:p>
            <a:pPr lvl="1"/>
            <a:r>
              <a:rPr lang="en-US" dirty="0"/>
              <a:t>Fire or fire alarm activation, </a:t>
            </a:r>
          </a:p>
          <a:p>
            <a:pPr lvl="1"/>
            <a:r>
              <a:rPr lang="en-US" dirty="0"/>
              <a:t>Detection of a toxic gas, </a:t>
            </a:r>
          </a:p>
          <a:p>
            <a:pPr lvl="1"/>
            <a:r>
              <a:rPr lang="en-US" dirty="0"/>
              <a:t>Discovery of a suspicious object, </a:t>
            </a:r>
          </a:p>
          <a:p>
            <a:pPr lvl="1"/>
            <a:r>
              <a:rPr lang="en-US" dirty="0"/>
              <a:t>Unexpected release of a hazardous material, </a:t>
            </a:r>
          </a:p>
          <a:p>
            <a:pPr lvl="1"/>
            <a:r>
              <a:rPr lang="en-US" dirty="0"/>
              <a:t>Adverse weather conditions, or</a:t>
            </a:r>
          </a:p>
          <a:p>
            <a:pPr lvl="1"/>
            <a:r>
              <a:rPr lang="en-US" dirty="0"/>
              <a:t>Verbal announcement or text message.  </a:t>
            </a:r>
          </a:p>
          <a:p>
            <a:endParaRPr lang="en-US" dirty="0"/>
          </a:p>
          <a:p>
            <a:pPr marL="914400" lvl="2" indent="0">
              <a:buNone/>
            </a:pPr>
            <a:endParaRPr lang="en-US" dirty="0"/>
          </a:p>
          <a:p>
            <a:pPr marL="1371600" lvl="3" indent="0">
              <a:buNone/>
            </a:pPr>
            <a:endParaRPr lang="en-US" dirty="0"/>
          </a:p>
          <a:p>
            <a:pPr lvl="2"/>
            <a:endParaRPr lang="en-US" sz="1600" dirty="0"/>
          </a:p>
          <a:p>
            <a:endParaRPr lang="en-US" dirty="0"/>
          </a:p>
        </p:txBody>
      </p:sp>
      <p:sp>
        <p:nvSpPr>
          <p:cNvPr id="4" name="Content Placeholder 3"/>
          <p:cNvSpPr>
            <a:spLocks noGrp="1"/>
          </p:cNvSpPr>
          <p:nvPr>
            <p:ph sz="half" idx="2"/>
          </p:nvPr>
        </p:nvSpPr>
        <p:spPr>
          <a:xfrm>
            <a:off x="6172200" y="1825625"/>
            <a:ext cx="5181600" cy="3916807"/>
          </a:xfrm>
        </p:spPr>
        <p:txBody>
          <a:bodyPr>
            <a:normAutofit fontScale="92500" lnSpcReduction="20000"/>
          </a:bodyPr>
          <a:lstStyle/>
          <a:p>
            <a:pPr lvl="0"/>
            <a:r>
              <a:rPr lang="en-US" dirty="0"/>
              <a:t>All University personnel should be aware of general evacuation steps:</a:t>
            </a:r>
          </a:p>
          <a:p>
            <a:pPr lvl="1"/>
            <a:r>
              <a:rPr lang="en-US" dirty="0"/>
              <a:t>Immediately evacuate the building when prompted (*)</a:t>
            </a:r>
          </a:p>
          <a:p>
            <a:pPr lvl="1"/>
            <a:r>
              <a:rPr lang="en-US" dirty="0"/>
              <a:t>Know the location of at least two exits from your area</a:t>
            </a:r>
          </a:p>
          <a:p>
            <a:pPr lvl="1"/>
            <a:r>
              <a:rPr lang="en-US" dirty="0"/>
              <a:t>Be familiar with the evacuation routes shown on your building evacuation map</a:t>
            </a:r>
          </a:p>
          <a:p>
            <a:pPr lvl="1"/>
            <a:r>
              <a:rPr lang="en-US" dirty="0"/>
              <a:t>Always remain calm and follow directions given by emergency responders</a:t>
            </a:r>
          </a:p>
          <a:p>
            <a:pPr lvl="1"/>
            <a:r>
              <a:rPr lang="en-US" dirty="0"/>
              <a:t>In any emergency situation, call 911</a:t>
            </a:r>
          </a:p>
          <a:p>
            <a:endParaRPr lang="en-US" dirty="0"/>
          </a:p>
        </p:txBody>
      </p:sp>
      <p:sp>
        <p:nvSpPr>
          <p:cNvPr id="5" name="TextBox 4"/>
          <p:cNvSpPr txBox="1"/>
          <p:nvPr/>
        </p:nvSpPr>
        <p:spPr>
          <a:xfrm>
            <a:off x="1469571" y="5557766"/>
            <a:ext cx="9405257" cy="369332"/>
          </a:xfrm>
          <a:prstGeom prst="rect">
            <a:avLst/>
          </a:prstGeom>
          <a:noFill/>
        </p:spPr>
        <p:txBody>
          <a:bodyPr wrap="square" rtlCol="0">
            <a:spAutoFit/>
          </a:bodyPr>
          <a:lstStyle/>
          <a:p>
            <a:r>
              <a:rPr lang="en-US" dirty="0"/>
              <a:t>* Only exception is when alarm testing is being done (notification will be posted on entry doors)</a:t>
            </a:r>
          </a:p>
        </p:txBody>
      </p:sp>
    </p:spTree>
    <p:extLst>
      <p:ext uri="{BB962C8B-B14F-4D97-AF65-F5344CB8AC3E}">
        <p14:creationId xmlns:p14="http://schemas.microsoft.com/office/powerpoint/2010/main" val="285269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Building Emergency Coordinator (BEC) Responsibilities</a:t>
            </a:r>
          </a:p>
        </p:txBody>
      </p:sp>
      <p:sp>
        <p:nvSpPr>
          <p:cNvPr id="3" name="Content Placeholder 2"/>
          <p:cNvSpPr>
            <a:spLocks noGrp="1"/>
          </p:cNvSpPr>
          <p:nvPr>
            <p:ph idx="1"/>
          </p:nvPr>
        </p:nvSpPr>
        <p:spPr/>
        <p:txBody>
          <a:bodyPr/>
          <a:lstStyle/>
          <a:p>
            <a:r>
              <a:rPr lang="en-US" dirty="0"/>
              <a:t>The BEC has responsibilities which can be grouped into two categories:</a:t>
            </a:r>
          </a:p>
          <a:p>
            <a:pPr lvl="1"/>
            <a:r>
              <a:rPr lang="en-US" dirty="0"/>
              <a:t>Responsibilities during an evacuation</a:t>
            </a:r>
          </a:p>
          <a:p>
            <a:pPr lvl="1"/>
            <a:r>
              <a:rPr lang="en-US" dirty="0"/>
              <a:t>Responsibilities related to maintenance of the BEEP</a:t>
            </a:r>
          </a:p>
          <a:p>
            <a:pPr marL="457200" lvl="1" indent="0">
              <a:buNone/>
            </a:pPr>
            <a:endParaRPr lang="en-US" dirty="0"/>
          </a:p>
          <a:p>
            <a:endParaRPr lang="en-US" dirty="0"/>
          </a:p>
        </p:txBody>
      </p:sp>
    </p:spTree>
    <p:extLst>
      <p:ext uri="{BB962C8B-B14F-4D97-AF65-F5344CB8AC3E}">
        <p14:creationId xmlns:p14="http://schemas.microsoft.com/office/powerpoint/2010/main" val="182054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40" y="387986"/>
            <a:ext cx="10515600" cy="886950"/>
          </a:xfrm>
        </p:spPr>
        <p:txBody>
          <a:bodyPr/>
          <a:lstStyle/>
          <a:p>
            <a:pPr algn="ctr"/>
            <a:r>
              <a:rPr lang="en-US" dirty="0"/>
              <a:t>BEC Responsibilities During An Evacuation</a:t>
            </a:r>
          </a:p>
        </p:txBody>
      </p:sp>
      <p:sp>
        <p:nvSpPr>
          <p:cNvPr id="3" name="Content Placeholder 2"/>
          <p:cNvSpPr>
            <a:spLocks noGrp="1"/>
          </p:cNvSpPr>
          <p:nvPr>
            <p:ph idx="1"/>
          </p:nvPr>
        </p:nvSpPr>
        <p:spPr>
          <a:xfrm>
            <a:off x="859101" y="1443863"/>
            <a:ext cx="10515600" cy="4351338"/>
          </a:xfrm>
        </p:spPr>
        <p:txBody>
          <a:bodyPr>
            <a:normAutofit lnSpcReduction="10000"/>
          </a:bodyPr>
          <a:lstStyle/>
          <a:p>
            <a:r>
              <a:rPr lang="en-US" sz="2700" dirty="0">
                <a:solidFill>
                  <a:srgbClr val="FF0000"/>
                </a:solidFill>
              </a:rPr>
              <a:t>Immediately evacuate the building and report to the Designated Meeting Site</a:t>
            </a:r>
          </a:p>
          <a:p>
            <a:pPr lvl="2"/>
            <a:r>
              <a:rPr lang="en-US" sz="2100" dirty="0"/>
              <a:t>Site is noted on all building evacuation maps in a green text box</a:t>
            </a:r>
          </a:p>
          <a:p>
            <a:pPr lvl="2"/>
            <a:r>
              <a:rPr lang="en-US" sz="2100" dirty="0"/>
              <a:t>Make any notifications required by your unit</a:t>
            </a:r>
          </a:p>
          <a:p>
            <a:r>
              <a:rPr lang="en-US" sz="2700" dirty="0">
                <a:solidFill>
                  <a:srgbClr val="FF0000"/>
                </a:solidFill>
              </a:rPr>
              <a:t>Serve as a liaison with emergency responders</a:t>
            </a:r>
          </a:p>
          <a:p>
            <a:pPr lvl="2"/>
            <a:r>
              <a:rPr lang="en-US" sz="2100" dirty="0"/>
              <a:t>Emergency responders do not have a contact name for each building</a:t>
            </a:r>
          </a:p>
          <a:p>
            <a:pPr lvl="2"/>
            <a:r>
              <a:rPr lang="en-US" sz="2100" dirty="0"/>
              <a:t>Take the initiative to reach out to them and let them know that you are the building emergency contact</a:t>
            </a:r>
          </a:p>
          <a:p>
            <a:r>
              <a:rPr lang="en-US" sz="2700" dirty="0">
                <a:solidFill>
                  <a:srgbClr val="FF0000"/>
                </a:solidFill>
              </a:rPr>
              <a:t>Receive updates on evacuation status from Safety Monitors </a:t>
            </a:r>
          </a:p>
          <a:p>
            <a:pPr lvl="2"/>
            <a:r>
              <a:rPr lang="en-US" sz="2100" dirty="0"/>
              <a:t>Safety Monitors may relay information about individuals that could not evacuate the building on their own (should be located in the Assisted Evacuation Staging Area) or individuals who refuse to leave the building</a:t>
            </a:r>
            <a:endParaRPr lang="en-US" b="1" dirty="0"/>
          </a:p>
          <a:p>
            <a:pPr lvl="2"/>
            <a:endParaRPr lang="en-US" dirty="0"/>
          </a:p>
          <a:p>
            <a:pPr marL="1371600" lvl="3" indent="0">
              <a:buNone/>
            </a:pPr>
            <a:endParaRPr lang="en-US" dirty="0"/>
          </a:p>
          <a:p>
            <a:pPr lvl="2"/>
            <a:endParaRPr lang="en-US" sz="1600" dirty="0"/>
          </a:p>
          <a:p>
            <a:endParaRPr lang="en-US" dirty="0"/>
          </a:p>
        </p:txBody>
      </p:sp>
    </p:spTree>
    <p:extLst>
      <p:ext uri="{BB962C8B-B14F-4D97-AF65-F5344CB8AC3E}">
        <p14:creationId xmlns:p14="http://schemas.microsoft.com/office/powerpoint/2010/main" val="1224068102"/>
      </p:ext>
    </p:extLst>
  </p:cSld>
  <p:clrMapOvr>
    <a:masterClrMapping/>
  </p:clrMapOvr>
</p:sld>
</file>

<file path=ppt/theme/theme1.xml><?xml version="1.0" encoding="utf-8"?>
<a:theme xmlns:a="http://schemas.openxmlformats.org/drawingml/2006/main" name="EHS PPT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 PPT template</Template>
  <TotalTime>916</TotalTime>
  <Words>1315</Words>
  <Application>Microsoft Office PowerPoint</Application>
  <PresentationFormat>Widescreen</PresentationFormat>
  <Paragraphs>133</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EHS PPT template</vt:lpstr>
      <vt:lpstr>Building Emergency Evacuation Plan (BEEP) Training for Building Emergency Coordinators and Alternates </vt:lpstr>
      <vt:lpstr>Introduction</vt:lpstr>
      <vt:lpstr>Training Objectives</vt:lpstr>
      <vt:lpstr>BEEP Overview</vt:lpstr>
      <vt:lpstr> Sample BEEP Evacuation Map </vt:lpstr>
      <vt:lpstr>BEEP Overview</vt:lpstr>
      <vt:lpstr>General Evacuation Guidance</vt:lpstr>
      <vt:lpstr>Building Emergency Coordinator (BEC) Responsibilities</vt:lpstr>
      <vt:lpstr>BEC Responsibilities During An Evacuation</vt:lpstr>
      <vt:lpstr>BEC Responsibilities During An Evacuation (cont.)</vt:lpstr>
      <vt:lpstr>Post-Evacuation Steps </vt:lpstr>
      <vt:lpstr>Alternate Designated Meeting Sites</vt:lpstr>
      <vt:lpstr>BEC BEEP Maintenance Responsibilities</vt:lpstr>
      <vt:lpstr>BEC BEEP Maintenance Responsibilities (cont.)</vt:lpstr>
      <vt:lpstr>BEC BEEP Maintenance Responsibilities (cont.)</vt:lpstr>
      <vt:lpstr>Summary</vt:lpstr>
      <vt:lpstr>QUESTIONS?</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Emergency Evacuation Plan Training for Building Emergency Coordinators</dc:title>
  <dc:creator>Stacy T. Givens</dc:creator>
  <cp:lastModifiedBy>Givens, Stacy Thomas</cp:lastModifiedBy>
  <cp:revision>61</cp:revision>
  <cp:lastPrinted>2018-07-18T21:12:26Z</cp:lastPrinted>
  <dcterms:created xsi:type="dcterms:W3CDTF">2018-02-13T14:06:22Z</dcterms:created>
  <dcterms:modified xsi:type="dcterms:W3CDTF">2019-08-15T16:51:44Z</dcterms:modified>
</cp:coreProperties>
</file>